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7.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949" r:id="rId1"/>
    <p:sldMasterId id="2147484957" r:id="rId2"/>
    <p:sldMasterId id="2147484959" r:id="rId3"/>
    <p:sldMasterId id="2147484985" r:id="rId4"/>
    <p:sldMasterId id="2147485008" r:id="rId5"/>
    <p:sldMasterId id="2147485058" r:id="rId6"/>
    <p:sldMasterId id="2147485101" r:id="rId7"/>
    <p:sldMasterId id="2147485138" r:id="rId8"/>
  </p:sldMasterIdLst>
  <p:notesMasterIdLst>
    <p:notesMasterId r:id="rId42"/>
  </p:notesMasterIdLst>
  <p:sldIdLst>
    <p:sldId id="256" r:id="rId9"/>
    <p:sldId id="258" r:id="rId10"/>
    <p:sldId id="8400" r:id="rId11"/>
    <p:sldId id="2076136242" r:id="rId12"/>
    <p:sldId id="2145705800" r:id="rId13"/>
    <p:sldId id="2076137268" r:id="rId14"/>
    <p:sldId id="8401" r:id="rId15"/>
    <p:sldId id="2076136951" r:id="rId16"/>
    <p:sldId id="8402" r:id="rId17"/>
    <p:sldId id="8403" r:id="rId18"/>
    <p:sldId id="8404" r:id="rId19"/>
    <p:sldId id="8405" r:id="rId20"/>
    <p:sldId id="2076138945" r:id="rId21"/>
    <p:sldId id="2142532926" r:id="rId22"/>
    <p:sldId id="2076137716" r:id="rId23"/>
    <p:sldId id="2107" r:id="rId24"/>
    <p:sldId id="2076137371" r:id="rId25"/>
    <p:sldId id="2076137360" r:id="rId26"/>
    <p:sldId id="2076137361" r:id="rId27"/>
    <p:sldId id="2076137719" r:id="rId28"/>
    <p:sldId id="2142532927" r:id="rId29"/>
    <p:sldId id="2076137254" r:id="rId30"/>
    <p:sldId id="2142532924" r:id="rId31"/>
    <p:sldId id="2142532839" r:id="rId32"/>
    <p:sldId id="2076137720" r:id="rId33"/>
    <p:sldId id="2142532928" r:id="rId34"/>
    <p:sldId id="2142532929" r:id="rId35"/>
    <p:sldId id="1880" r:id="rId36"/>
    <p:sldId id="2142532930" r:id="rId37"/>
    <p:sldId id="268" r:id="rId38"/>
    <p:sldId id="2142532931" r:id="rId39"/>
    <p:sldId id="4572" r:id="rId40"/>
    <p:sldId id="26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D30C3EBA-65D1-4AB4-A402-213F46C61D81}">
          <p14:sldIdLst>
            <p14:sldId id="256"/>
            <p14:sldId id="258"/>
            <p14:sldId id="8400"/>
          </p14:sldIdLst>
        </p14:section>
        <p14:section name="Introduction" id="{CFF5E39B-FF32-40A4-BAF9-41FB2357C47A}">
          <p14:sldIdLst>
            <p14:sldId id="2076136242"/>
            <p14:sldId id="2145705800"/>
            <p14:sldId id="2076137268"/>
            <p14:sldId id="8401"/>
            <p14:sldId id="2076136951"/>
          </p14:sldIdLst>
        </p14:section>
        <p14:section name="Traffic Manager" id="{68CB64BA-A167-4519-9DC2-180002CED630}">
          <p14:sldIdLst>
            <p14:sldId id="8402"/>
            <p14:sldId id="8403"/>
            <p14:sldId id="8404"/>
            <p14:sldId id="8405"/>
            <p14:sldId id="2076138945"/>
          </p14:sldIdLst>
        </p14:section>
        <p14:section name="WAC" id="{638B2586-7152-41B5-AA91-D8C74469AA99}">
          <p14:sldIdLst>
            <p14:sldId id="2142532926"/>
            <p14:sldId id="2076137716"/>
            <p14:sldId id="2107"/>
            <p14:sldId id="2076137371"/>
            <p14:sldId id="2076137360"/>
            <p14:sldId id="2076137361"/>
            <p14:sldId id="2076137719"/>
          </p14:sldIdLst>
        </p14:section>
        <p14:section name="Azure Arc" id="{84A53E06-EC53-407C-85D1-2BF5B53C7A42}">
          <p14:sldIdLst>
            <p14:sldId id="2142532927"/>
            <p14:sldId id="2076137254"/>
            <p14:sldId id="2142532924"/>
            <p14:sldId id="2142532839"/>
            <p14:sldId id="2076137720"/>
          </p14:sldIdLst>
        </p14:section>
        <p14:section name="File Sync" id="{BC4D5B66-AA58-4E5B-AAA3-EA577ACDED7B}">
          <p14:sldIdLst>
            <p14:sldId id="2142532928"/>
            <p14:sldId id="2142532929"/>
            <p14:sldId id="1880"/>
          </p14:sldIdLst>
        </p14:section>
        <p14:section name="Update Management" id="{0EB2C348-2746-40FC-9487-3646D91DA3C5}">
          <p14:sldIdLst>
            <p14:sldId id="2142532930"/>
            <p14:sldId id="268"/>
            <p14:sldId id="2142532931"/>
          </p14:sldIdLst>
        </p14:section>
        <p14:section name="Ending" id="{3A6B368A-B862-4AE4-B06B-AFBBC6E3029E}">
          <p14:sldIdLst>
            <p14:sldId id="4572"/>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E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D482A8-5964-49AB-BE97-BBE74926C500}" v="5" dt="2021-05-24T08:20:24.3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71782" autoAdjust="0"/>
  </p:normalViewPr>
  <p:slideViewPr>
    <p:cSldViewPr snapToGrid="0">
      <p:cViewPr varScale="1">
        <p:scale>
          <a:sx n="115" d="100"/>
          <a:sy n="115" d="100"/>
        </p:scale>
        <p:origin x="1844" y="5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37D260-0DD5-4DF7-8956-BCD921DD4A8E}" type="datetimeFigureOut">
              <a:rPr lang="en-GB" smtClean="0"/>
              <a:t>24/05/2021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A5718-16E1-424C-B032-7C1DD3364A16}" type="slidenum">
              <a:rPr lang="en-GB" smtClean="0"/>
              <a:t>‹#›</a:t>
            </a:fld>
            <a:endParaRPr lang="en-GB"/>
          </a:p>
        </p:txBody>
      </p:sp>
    </p:spTree>
    <p:extLst>
      <p:ext uri="{BB962C8B-B14F-4D97-AF65-F5344CB8AC3E}">
        <p14:creationId xmlns:p14="http://schemas.microsoft.com/office/powerpoint/2010/main" val="1364281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4A5718-16E1-424C-B032-7C1DD3364A16}" type="slidenum">
              <a:rPr lang="en-GB" smtClean="0"/>
              <a:t>1</a:t>
            </a:fld>
            <a:endParaRPr lang="en-GB"/>
          </a:p>
        </p:txBody>
      </p:sp>
    </p:spTree>
    <p:extLst>
      <p:ext uri="{BB962C8B-B14F-4D97-AF65-F5344CB8AC3E}">
        <p14:creationId xmlns:p14="http://schemas.microsoft.com/office/powerpoint/2010/main" val="1698673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4A5718-16E1-424C-B032-7C1DD3364A16}" type="slidenum">
              <a:rPr lang="en-GB" smtClean="0"/>
              <a:t>12</a:t>
            </a:fld>
            <a:endParaRPr lang="en-GB"/>
          </a:p>
        </p:txBody>
      </p:sp>
    </p:spTree>
    <p:extLst>
      <p:ext uri="{BB962C8B-B14F-4D97-AF65-F5344CB8AC3E}">
        <p14:creationId xmlns:p14="http://schemas.microsoft.com/office/powerpoint/2010/main" val="934307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3019EF22-F914-4470-9E3C-985DC12883B6}" type="slidenum">
              <a:rPr lang="en-US" smtClean="0"/>
              <a:t>13</a:t>
            </a:fld>
            <a:endParaRPr lang="en-US"/>
          </a:p>
        </p:txBody>
      </p:sp>
    </p:spTree>
    <p:extLst>
      <p:ext uri="{BB962C8B-B14F-4D97-AF65-F5344CB8AC3E}">
        <p14:creationId xmlns:p14="http://schemas.microsoft.com/office/powerpoint/2010/main" val="739661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defTabSz="96630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3961" defTabSz="96602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303">
              <a:defRPr/>
            </a:pPr>
            <a:fld id="{386CE63F-9E7F-4C04-9D0D-FCA25A8E9E86}" type="datetime8">
              <a:rPr lang="en-US">
                <a:solidFill>
                  <a:prstClr val="black"/>
                </a:solidFill>
                <a:latin typeface="Segoe UI" pitchFamily="34" charset="0"/>
              </a:rPr>
              <a:pPr defTabSz="966303">
                <a:defRPr/>
              </a:pPr>
              <a:t>5/24/2021 9:19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303">
              <a:defRPr/>
            </a:pPr>
            <a:fld id="{B4008EB6-D09E-4580-8CD6-DDB14511944F}" type="slidenum">
              <a:rPr lang="en-US">
                <a:solidFill>
                  <a:prstClr val="black"/>
                </a:solidFill>
                <a:latin typeface="Segoe UI" pitchFamily="34" charset="0"/>
              </a:rPr>
              <a:pPr defTabSz="966303">
                <a:defRPr/>
              </a:pPr>
              <a:t>14</a:t>
            </a:fld>
            <a:endParaRPr lang="en-US">
              <a:solidFill>
                <a:prstClr val="black"/>
              </a:solidFill>
              <a:latin typeface="Segoe UI" pitchFamily="34" charset="0"/>
            </a:endParaRPr>
          </a:p>
        </p:txBody>
      </p:sp>
    </p:spTree>
    <p:extLst>
      <p:ext uri="{BB962C8B-B14F-4D97-AF65-F5344CB8AC3E}">
        <p14:creationId xmlns:p14="http://schemas.microsoft.com/office/powerpoint/2010/main" val="3166868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FEE64-848C-4CD8-A66B-A6A0FEE736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8374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5/24/2021 9:19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599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5/24/2021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4860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FEE64-848C-4CD8-A66B-A6A0FEE736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9640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solidFill>
                <a:srgbClr val="FFFFFF"/>
              </a:solidFill>
            </a:endParaRPr>
          </a:p>
        </p:txBody>
      </p:sp>
      <p:sp>
        <p:nvSpPr>
          <p:cNvPr id="4" name="Header Placeholder 3"/>
          <p:cNvSpPr>
            <a:spLocks noGrp="1"/>
          </p:cNvSpPr>
          <p:nvPr>
            <p:ph type="hdr" sz="quarter"/>
          </p:nvPr>
        </p:nvSpPr>
        <p:spPr/>
        <p:txBody>
          <a:bodyPr/>
          <a:lstStyle/>
          <a:p>
            <a:pPr defTabSz="96630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3961" defTabSz="96602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303">
              <a:defRPr/>
            </a:pPr>
            <a:fld id="{386CE63F-9E7F-4C04-9D0D-FCA25A8E9E86}" type="datetime8">
              <a:rPr lang="en-US">
                <a:solidFill>
                  <a:prstClr val="black"/>
                </a:solidFill>
                <a:latin typeface="Segoe UI" pitchFamily="34" charset="0"/>
              </a:rPr>
              <a:pPr defTabSz="966303">
                <a:defRPr/>
              </a:pPr>
              <a:t>5/24/2021 9:19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303">
              <a:defRPr/>
            </a:pPr>
            <a:fld id="{B4008EB6-D09E-4580-8CD6-DDB14511944F}" type="slidenum">
              <a:rPr lang="en-US">
                <a:solidFill>
                  <a:prstClr val="black"/>
                </a:solidFill>
                <a:latin typeface="Segoe UI" pitchFamily="34" charset="0"/>
              </a:rPr>
              <a:pPr defTabSz="966303">
                <a:defRPr/>
              </a:pPr>
              <a:t>21</a:t>
            </a:fld>
            <a:endParaRPr lang="en-US">
              <a:solidFill>
                <a:prstClr val="black"/>
              </a:solidFill>
              <a:latin typeface="Segoe UI" pitchFamily="34" charset="0"/>
            </a:endParaRPr>
          </a:p>
        </p:txBody>
      </p:sp>
    </p:spTree>
    <p:extLst>
      <p:ext uri="{BB962C8B-B14F-4D97-AF65-F5344CB8AC3E}">
        <p14:creationId xmlns:p14="http://schemas.microsoft.com/office/powerpoint/2010/main" val="2086705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CC710F-B155-4731-AC44-C5E6F0ADD88E}"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237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415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7CC710F-B155-4731-AC44-C5E6F0ADD88E}" type="slidenum">
              <a:rPr lang="en-GB" smtClean="0"/>
              <a:t>2</a:t>
            </a:fld>
            <a:endParaRPr lang="en-GB"/>
          </a:p>
        </p:txBody>
      </p:sp>
    </p:spTree>
    <p:extLst>
      <p:ext uri="{BB962C8B-B14F-4D97-AF65-F5344CB8AC3E}">
        <p14:creationId xmlns:p14="http://schemas.microsoft.com/office/powerpoint/2010/main" val="1719398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5/24/2021 9:19 AM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201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solidFill>
                <a:srgbClr val="FFFFFF"/>
              </a:solidFill>
            </a:endParaRPr>
          </a:p>
        </p:txBody>
      </p:sp>
      <p:sp>
        <p:nvSpPr>
          <p:cNvPr id="4" name="Header Placeholder 3"/>
          <p:cNvSpPr>
            <a:spLocks noGrp="1"/>
          </p:cNvSpPr>
          <p:nvPr>
            <p:ph type="hdr" sz="quarter"/>
          </p:nvPr>
        </p:nvSpPr>
        <p:spPr/>
        <p:txBody>
          <a:bodyPr/>
          <a:lstStyle/>
          <a:p>
            <a:pPr marL="0" marR="0" lvl="0" indent="0" algn="l" defTabSz="9663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3961" marR="0" lvl="0" indent="0" algn="l" defTabSz="96602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3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303" rtl="0" eaLnBrk="1" fontAlgn="auto" latinLnBrk="0" hangingPunct="1">
                <a:lnSpc>
                  <a:spcPct val="100000"/>
                </a:lnSpc>
                <a:spcBef>
                  <a:spcPts val="0"/>
                </a:spcBef>
                <a:spcAft>
                  <a:spcPts val="0"/>
                </a:spcAft>
                <a:buClrTx/>
                <a:buSzTx/>
                <a:buFontTx/>
                <a:buNone/>
                <a:tabLst/>
                <a:defRPr/>
              </a:pPr>
              <a:t>5/24/2021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3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30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0920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5/24/2021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4270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663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3961" marR="0" lvl="0" indent="0" algn="l" defTabSz="96602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3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303" rtl="0" eaLnBrk="1" fontAlgn="auto" latinLnBrk="0" hangingPunct="1">
                <a:lnSpc>
                  <a:spcPct val="100000"/>
                </a:lnSpc>
                <a:spcBef>
                  <a:spcPts val="0"/>
                </a:spcBef>
                <a:spcAft>
                  <a:spcPts val="0"/>
                </a:spcAft>
                <a:buClrTx/>
                <a:buSzTx/>
                <a:buFontTx/>
                <a:buNone/>
                <a:tabLst/>
                <a:defRPr/>
              </a:pPr>
              <a:t>5/24/2021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3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303"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1523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defTabSz="995775">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22382" defTabSz="9954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95775">
              <a:defRPr/>
            </a:pPr>
            <a:fld id="{D18B56EA-E28F-4F92-9F16-7A6F2501B303}" type="datetime8">
              <a:rPr lang="en-US">
                <a:solidFill>
                  <a:prstClr val="black"/>
                </a:solidFill>
                <a:latin typeface="Segoe UI" pitchFamily="34" charset="0"/>
              </a:rPr>
              <a:pPr defTabSz="995775">
                <a:defRPr/>
              </a:pPr>
              <a:t>5/24/2021 9:19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95775">
              <a:defRPr/>
            </a:pPr>
            <a:fld id="{B4008EB6-D09E-4580-8CD6-DDB14511944F}" type="slidenum">
              <a:rPr lang="en-US">
                <a:solidFill>
                  <a:prstClr val="black"/>
                </a:solidFill>
                <a:latin typeface="Segoe UI" pitchFamily="34" charset="0"/>
              </a:rPr>
              <a:pPr defTabSz="995775">
                <a:defRPr/>
              </a:pPr>
              <a:t>30</a:t>
            </a:fld>
            <a:endParaRPr lang="en-US">
              <a:solidFill>
                <a:prstClr val="black"/>
              </a:solidFill>
              <a:latin typeface="Segoe UI" pitchFamily="34" charset="0"/>
            </a:endParaRPr>
          </a:p>
        </p:txBody>
      </p:sp>
      <p:sp>
        <p:nvSpPr>
          <p:cNvPr id="3" name="Notes Placeholder 2">
            <a:extLst>
              <a:ext uri="{FF2B5EF4-FFF2-40B4-BE49-F238E27FC236}">
                <a16:creationId xmlns:a16="http://schemas.microsoft.com/office/drawing/2014/main" id="{C5C0C118-5735-4C22-98C6-6A9CA5B35A3E}"/>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991757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4221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194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2219"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19" rtl="0" eaLnBrk="1" fontAlgn="auto" latinLnBrk="0" hangingPunct="1">
                <a:lnSpc>
                  <a:spcPct val="100000"/>
                </a:lnSpc>
                <a:spcBef>
                  <a:spcPts val="0"/>
                </a:spcBef>
                <a:spcAft>
                  <a:spcPts val="0"/>
                </a:spcAft>
                <a:buClrTx/>
                <a:buSzTx/>
                <a:buFontTx/>
                <a:buNone/>
                <a:tabLst/>
                <a:defRPr/>
              </a:pPr>
              <a:t>5/24/2021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22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19"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2743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7CC710F-B155-4731-AC44-C5E6F0ADD88E}" type="slidenum">
              <a:rPr lang="en-GB" smtClean="0"/>
              <a:t>33</a:t>
            </a:fld>
            <a:endParaRPr lang="en-GB"/>
          </a:p>
        </p:txBody>
      </p:sp>
    </p:spTree>
    <p:extLst>
      <p:ext uri="{BB962C8B-B14F-4D97-AF65-F5344CB8AC3E}">
        <p14:creationId xmlns:p14="http://schemas.microsoft.com/office/powerpoint/2010/main" val="786174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5/24/2021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0941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4A5718-16E1-424C-B032-7C1DD3364A16}" type="slidenum">
              <a:rPr lang="en-GB" smtClean="0"/>
              <a:t>5</a:t>
            </a:fld>
            <a:endParaRPr lang="en-GB"/>
          </a:p>
        </p:txBody>
      </p:sp>
    </p:spTree>
    <p:extLst>
      <p:ext uri="{BB962C8B-B14F-4D97-AF65-F5344CB8AC3E}">
        <p14:creationId xmlns:p14="http://schemas.microsoft.com/office/powerpoint/2010/main" val="234459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5A9297-958E-43C8-A51F-9E2864B28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1236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defTabSz="96630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3961" defTabSz="96602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303">
              <a:defRPr/>
            </a:pPr>
            <a:fld id="{386CE63F-9E7F-4C04-9D0D-FCA25A8E9E86}" type="datetime8">
              <a:rPr lang="en-US">
                <a:solidFill>
                  <a:prstClr val="black"/>
                </a:solidFill>
                <a:latin typeface="Segoe UI" pitchFamily="34" charset="0"/>
              </a:rPr>
              <a:pPr defTabSz="966303">
                <a:defRPr/>
              </a:pPr>
              <a:t>5/24/2021 9:19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303">
              <a:defRPr/>
            </a:pPr>
            <a:fld id="{B4008EB6-D09E-4580-8CD6-DDB14511944F}" type="slidenum">
              <a:rPr lang="en-US">
                <a:solidFill>
                  <a:prstClr val="black"/>
                </a:solidFill>
                <a:latin typeface="Segoe UI" pitchFamily="34" charset="0"/>
              </a:rPr>
              <a:pPr defTabSz="966303">
                <a:defRPr/>
              </a:pPr>
              <a:t>7</a:t>
            </a:fld>
            <a:endParaRPr lang="en-US">
              <a:solidFill>
                <a:prstClr val="black"/>
              </a:solidFill>
              <a:latin typeface="Segoe UI" pitchFamily="34" charset="0"/>
            </a:endParaRPr>
          </a:p>
        </p:txBody>
      </p:sp>
    </p:spTree>
    <p:extLst>
      <p:ext uri="{BB962C8B-B14F-4D97-AF65-F5344CB8AC3E}">
        <p14:creationId xmlns:p14="http://schemas.microsoft.com/office/powerpoint/2010/main" val="3355632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defTabSz="96630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3961" defTabSz="96602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303">
              <a:defRPr/>
            </a:pPr>
            <a:fld id="{386CE63F-9E7F-4C04-9D0D-FCA25A8E9E86}" type="datetime8">
              <a:rPr lang="en-US">
                <a:solidFill>
                  <a:prstClr val="black"/>
                </a:solidFill>
                <a:latin typeface="Segoe UI" pitchFamily="34" charset="0"/>
              </a:rPr>
              <a:pPr defTabSz="966303">
                <a:defRPr/>
              </a:pPr>
              <a:t>5/24/2021 9:19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303">
              <a:defRPr/>
            </a:pPr>
            <a:fld id="{B4008EB6-D09E-4580-8CD6-DDB14511944F}" type="slidenum">
              <a:rPr lang="en-US">
                <a:solidFill>
                  <a:prstClr val="black"/>
                </a:solidFill>
                <a:latin typeface="Segoe UI" pitchFamily="34" charset="0"/>
              </a:rPr>
              <a:pPr defTabSz="966303">
                <a:defRPr/>
              </a:pPr>
              <a:t>9</a:t>
            </a:fld>
            <a:endParaRPr lang="en-US">
              <a:solidFill>
                <a:prstClr val="black"/>
              </a:solidFill>
              <a:latin typeface="Segoe UI" pitchFamily="34" charset="0"/>
            </a:endParaRPr>
          </a:p>
        </p:txBody>
      </p:sp>
    </p:spTree>
    <p:extLst>
      <p:ext uri="{BB962C8B-B14F-4D97-AF65-F5344CB8AC3E}">
        <p14:creationId xmlns:p14="http://schemas.microsoft.com/office/powerpoint/2010/main" val="3111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9F43E5-8A60-4F66-80BF-29312F6B315A}" type="slidenum">
              <a:rPr lang="en-US" smtClean="0"/>
              <a:t>10</a:t>
            </a:fld>
            <a:endParaRPr lang="en-US"/>
          </a:p>
        </p:txBody>
      </p:sp>
    </p:spTree>
    <p:extLst>
      <p:ext uri="{BB962C8B-B14F-4D97-AF65-F5344CB8AC3E}">
        <p14:creationId xmlns:p14="http://schemas.microsoft.com/office/powerpoint/2010/main" val="1365845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339551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6.xml"/><Relationship Id="rId4" Type="http://schemas.openxmlformats.org/officeDocument/2006/relationships/image" Target="../media/image34.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Master" Target="../slideMasters/slideMaster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6.xml"/><Relationship Id="rId4" Type="http://schemas.openxmlformats.org/officeDocument/2006/relationships/image" Target="../media/image45.jpe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sv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Master" Target="../slideMasters/slideMaster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18" Type="http://schemas.openxmlformats.org/officeDocument/2006/relationships/image" Target="../media/image81.png"/><Relationship Id="rId3" Type="http://schemas.openxmlformats.org/officeDocument/2006/relationships/image" Target="../media/image66.svg"/><Relationship Id="rId21" Type="http://schemas.openxmlformats.org/officeDocument/2006/relationships/image" Target="../media/image84.svg"/><Relationship Id="rId7" Type="http://schemas.openxmlformats.org/officeDocument/2006/relationships/image" Target="../media/image70.svg"/><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image" Target="../media/image65.png"/><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Master" Target="../slideMasters/slideMaster8.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5" Type="http://schemas.openxmlformats.org/officeDocument/2006/relationships/image" Target="../media/image78.svg"/><Relationship Id="rId10" Type="http://schemas.openxmlformats.org/officeDocument/2006/relationships/image" Target="../media/image73.png"/><Relationship Id="rId19" Type="http://schemas.openxmlformats.org/officeDocument/2006/relationships/image" Target="../media/image82.svg"/><Relationship Id="rId4" Type="http://schemas.openxmlformats.org/officeDocument/2006/relationships/image" Target="../media/image67.png"/><Relationship Id="rId9" Type="http://schemas.openxmlformats.org/officeDocument/2006/relationships/image" Target="../media/image72.svg"/><Relationship Id="rId14" Type="http://schemas.openxmlformats.org/officeDocument/2006/relationships/image" Target="../media/image77.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8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53000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84990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51704092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29449258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39837527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2829889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5896106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23689975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09255469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220378"/>
            <a:ext cx="11306469" cy="403137"/>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 name="TextBox 2">
            <a:extLst>
              <a:ext uri="{FF2B5EF4-FFF2-40B4-BE49-F238E27FC236}">
                <a16:creationId xmlns:a16="http://schemas.microsoft.com/office/drawing/2014/main" id="{EC57186E-5BF9-4D2A-9CCD-C9A524A1019C}"/>
              </a:ext>
            </a:extLst>
          </p:cNvPr>
          <p:cNvSpPr txBox="1"/>
          <p:nvPr userDrawn="1"/>
        </p:nvSpPr>
        <p:spPr>
          <a:xfrm>
            <a:off x="10747513" y="6560716"/>
            <a:ext cx="1669774" cy="433965"/>
          </a:xfrm>
          <a:prstGeom prst="rect">
            <a:avLst/>
          </a:prstGeom>
          <a:noFill/>
        </p:spPr>
        <p:txBody>
          <a:bodyPr wrap="square" lIns="182880" tIns="146304" rIns="182880" bIns="146304" rtlCol="0">
            <a:spAutoFit/>
          </a:bodyPr>
          <a:lstStyle/>
          <a:p>
            <a:pPr>
              <a:lnSpc>
                <a:spcPct val="90000"/>
              </a:lnSpc>
              <a:spcAft>
                <a:spcPts val="600"/>
              </a:spcAft>
            </a:pPr>
            <a:r>
              <a:rPr lang="en-US" sz="1000">
                <a:solidFill>
                  <a:srgbClr val="C00000"/>
                </a:solidFill>
              </a:rPr>
              <a:t>Microsoft confidential</a:t>
            </a:r>
          </a:p>
        </p:txBody>
      </p:sp>
    </p:spTree>
    <p:extLst>
      <p:ext uri="{BB962C8B-B14F-4D97-AF65-F5344CB8AC3E}">
        <p14:creationId xmlns:p14="http://schemas.microsoft.com/office/powerpoint/2010/main" val="333294784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01647737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869374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1226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09255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7464477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15715883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91812123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6123573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1270804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64562590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65681193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322309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47524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8313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13384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422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30199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97D6-3DB4-4BEB-9FF8-A7E2F8A68F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6B0E02-65C7-4AFD-8BB0-7AEFE23B85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C827EE-0667-46E3-9EE2-F4EDBAC1A4F1}"/>
              </a:ext>
            </a:extLst>
          </p:cNvPr>
          <p:cNvSpPr>
            <a:spLocks noGrp="1"/>
          </p:cNvSpPr>
          <p:nvPr>
            <p:ph type="dt" sz="half" idx="10"/>
          </p:nvPr>
        </p:nvSpPr>
        <p:spPr/>
        <p:txBody>
          <a:bodyPr/>
          <a:lstStyle/>
          <a:p>
            <a:fld id="{61934901-B3BE-47DD-A5EB-8FD413B92F11}" type="datetimeFigureOut">
              <a:rPr lang="en-US" smtClean="0"/>
              <a:t>5/24/2021</a:t>
            </a:fld>
            <a:endParaRPr lang="en-US"/>
          </a:p>
        </p:txBody>
      </p:sp>
      <p:sp>
        <p:nvSpPr>
          <p:cNvPr id="5" name="Footer Placeholder 4">
            <a:extLst>
              <a:ext uri="{FF2B5EF4-FFF2-40B4-BE49-F238E27FC236}">
                <a16:creationId xmlns:a16="http://schemas.microsoft.com/office/drawing/2014/main" id="{ED7D64F3-7AF7-4E05-A417-578921630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409E3-6E45-4E18-8ECA-16876D971D9E}"/>
              </a:ext>
            </a:extLst>
          </p:cNvPr>
          <p:cNvSpPr>
            <a:spLocks noGrp="1"/>
          </p:cNvSpPr>
          <p:nvPr>
            <p:ph type="sldNum" sz="quarter" idx="12"/>
          </p:nvPr>
        </p:nvSpPr>
        <p:spPr/>
        <p:txBody>
          <a:bodyPr/>
          <a:lstStyle/>
          <a:p>
            <a:fld id="{821C1843-41F8-445E-8581-8BD116A5C474}" type="slidenum">
              <a:rPr lang="en-US" smtClean="0"/>
              <a:t>‹#›</a:t>
            </a:fld>
            <a:endParaRPr lang="en-US"/>
          </a:p>
        </p:txBody>
      </p:sp>
    </p:spTree>
    <p:extLst>
      <p:ext uri="{BB962C8B-B14F-4D97-AF65-F5344CB8AC3E}">
        <p14:creationId xmlns:p14="http://schemas.microsoft.com/office/powerpoint/2010/main" val="54730039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602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Chrom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43507-2798-4B5E-BD04-0BE781D676E8}"/>
              </a:ext>
            </a:extLst>
          </p:cNvPr>
          <p:cNvSpPr/>
          <p:nvPr userDrawn="1"/>
        </p:nvSpPr>
        <p:spPr>
          <a:xfrm>
            <a:off x="0" y="0"/>
            <a:ext cx="12193524" cy="3063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sp>
        <p:nvSpPr>
          <p:cNvPr id="4" name="TextBox 3">
            <a:extLst>
              <a:ext uri="{FF2B5EF4-FFF2-40B4-BE49-F238E27FC236}">
                <a16:creationId xmlns:a16="http://schemas.microsoft.com/office/drawing/2014/main" id="{6A8DAEA3-9126-44A3-971C-363E56895111}"/>
              </a:ext>
            </a:extLst>
          </p:cNvPr>
          <p:cNvSpPr txBox="1"/>
          <p:nvPr userDrawn="1"/>
        </p:nvSpPr>
        <p:spPr>
          <a:xfrm>
            <a:off x="71024" y="60829"/>
            <a:ext cx="1367682" cy="228076"/>
          </a:xfrm>
          <a:prstGeom prst="rect">
            <a:avLst/>
          </a:prstGeom>
          <a:noFill/>
        </p:spPr>
        <p:txBody>
          <a:bodyPr wrap="none" rtlCol="0">
            <a:spAutoFit/>
          </a:bodyPr>
          <a:lstStyle/>
          <a:p>
            <a:r>
              <a:rPr lang="en-US" sz="882">
                <a:solidFill>
                  <a:schemeClr val="bg1"/>
                </a:solidFill>
                <a:latin typeface="Segoe UI" panose="020B0502040204020203" pitchFamily="34" charset="0"/>
                <a:cs typeface="Segoe UI" panose="020B0502040204020203" pitchFamily="34" charset="0"/>
              </a:rPr>
              <a:t>Windows Admin Center</a:t>
            </a:r>
          </a:p>
        </p:txBody>
      </p:sp>
      <p:cxnSp>
        <p:nvCxnSpPr>
          <p:cNvPr id="5" name="Straight Connector 4">
            <a:extLst>
              <a:ext uri="{FF2B5EF4-FFF2-40B4-BE49-F238E27FC236}">
                <a16:creationId xmlns:a16="http://schemas.microsoft.com/office/drawing/2014/main" id="{C815DAD6-D0C9-40CD-93C4-CB5041717C15}"/>
              </a:ext>
            </a:extLst>
          </p:cNvPr>
          <p:cNvCxnSpPr>
            <a:cxnSpLocks/>
          </p:cNvCxnSpPr>
          <p:nvPr userDrawn="1"/>
        </p:nvCxnSpPr>
        <p:spPr>
          <a:xfrm>
            <a:off x="1458617" y="0"/>
            <a:ext cx="0" cy="301752"/>
          </a:xfrm>
          <a:prstGeom prst="line">
            <a:avLst/>
          </a:prstGeom>
          <a:ln w="25400">
            <a:solidFill>
              <a:srgbClr val="38383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5EDACC9-6B33-43A5-BD4C-8FB0655EB555}"/>
              </a:ext>
            </a:extLst>
          </p:cNvPr>
          <p:cNvSpPr txBox="1"/>
          <p:nvPr userDrawn="1"/>
        </p:nvSpPr>
        <p:spPr>
          <a:xfrm>
            <a:off x="1550161" y="60829"/>
            <a:ext cx="974947" cy="228076"/>
          </a:xfrm>
          <a:prstGeom prst="rect">
            <a:avLst/>
          </a:prstGeom>
          <a:noFill/>
        </p:spPr>
        <p:txBody>
          <a:bodyPr wrap="none" rtlCol="0">
            <a:spAutoFit/>
          </a:bodyPr>
          <a:lstStyle/>
          <a:p>
            <a:r>
              <a:rPr lang="en-US" sz="882">
                <a:solidFill>
                  <a:schemeClr val="bg1"/>
                </a:solidFill>
                <a:latin typeface="Segoe UI" panose="020B0502040204020203" pitchFamily="34" charset="0"/>
                <a:cs typeface="Segoe UI" panose="020B0502040204020203" pitchFamily="34" charset="0"/>
              </a:rPr>
              <a:t>Server Manager</a:t>
            </a:r>
          </a:p>
        </p:txBody>
      </p:sp>
      <p:pic>
        <p:nvPicPr>
          <p:cNvPr id="7" name="Graphic 6">
            <a:extLst>
              <a:ext uri="{FF2B5EF4-FFF2-40B4-BE49-F238E27FC236}">
                <a16:creationId xmlns:a16="http://schemas.microsoft.com/office/drawing/2014/main" id="{2C955383-95B2-409D-876F-9AB18A4B3E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96280" y="89154"/>
            <a:ext cx="600964" cy="128016"/>
          </a:xfrm>
          <a:prstGeom prst="rect">
            <a:avLst/>
          </a:prstGeom>
        </p:spPr>
      </p:pic>
      <p:grpSp>
        <p:nvGrpSpPr>
          <p:cNvPr id="8" name="Group 7">
            <a:extLst>
              <a:ext uri="{FF2B5EF4-FFF2-40B4-BE49-F238E27FC236}">
                <a16:creationId xmlns:a16="http://schemas.microsoft.com/office/drawing/2014/main" id="{198C011C-8A01-45AE-AD42-83238F81BB14}"/>
              </a:ext>
            </a:extLst>
          </p:cNvPr>
          <p:cNvGrpSpPr/>
          <p:nvPr userDrawn="1"/>
        </p:nvGrpSpPr>
        <p:grpSpPr>
          <a:xfrm>
            <a:off x="10967847" y="0"/>
            <a:ext cx="306324" cy="306324"/>
            <a:chOff x="21033126" y="84639"/>
            <a:chExt cx="612648" cy="612648"/>
          </a:xfrm>
        </p:grpSpPr>
        <p:sp>
          <p:nvSpPr>
            <p:cNvPr id="9" name="Rectangle 8">
              <a:extLst>
                <a:ext uri="{FF2B5EF4-FFF2-40B4-BE49-F238E27FC236}">
                  <a16:creationId xmlns:a16="http://schemas.microsoft.com/office/drawing/2014/main" id="{97196C91-5B0E-472B-A53E-450177CD6318}"/>
                </a:ext>
              </a:extLst>
            </p:cNvPr>
            <p:cNvSpPr/>
            <p:nvPr/>
          </p:nvSpPr>
          <p:spPr>
            <a:xfrm>
              <a:off x="21033126" y="84639"/>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0" name="Picture 9">
              <a:extLst>
                <a:ext uri="{FF2B5EF4-FFF2-40B4-BE49-F238E27FC236}">
                  <a16:creationId xmlns:a16="http://schemas.microsoft.com/office/drawing/2014/main" id="{81831609-3C09-4E75-8756-45D98A27E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43438" y="294951"/>
              <a:ext cx="192024" cy="192024"/>
            </a:xfrm>
            <a:prstGeom prst="rect">
              <a:avLst/>
            </a:prstGeom>
          </p:spPr>
        </p:pic>
      </p:grpSp>
      <p:grpSp>
        <p:nvGrpSpPr>
          <p:cNvPr id="11" name="Group 10">
            <a:extLst>
              <a:ext uri="{FF2B5EF4-FFF2-40B4-BE49-F238E27FC236}">
                <a16:creationId xmlns:a16="http://schemas.microsoft.com/office/drawing/2014/main" id="{07EEE015-AE04-4F8D-A15A-51244FB8E427}"/>
              </a:ext>
            </a:extLst>
          </p:cNvPr>
          <p:cNvGrpSpPr/>
          <p:nvPr userDrawn="1"/>
        </p:nvGrpSpPr>
        <p:grpSpPr>
          <a:xfrm>
            <a:off x="11274171" y="0"/>
            <a:ext cx="306324" cy="306324"/>
            <a:chOff x="21747181" y="81966"/>
            <a:chExt cx="612648" cy="612648"/>
          </a:xfrm>
        </p:grpSpPr>
        <p:sp>
          <p:nvSpPr>
            <p:cNvPr id="12" name="Rectangle 11">
              <a:extLst>
                <a:ext uri="{FF2B5EF4-FFF2-40B4-BE49-F238E27FC236}">
                  <a16:creationId xmlns:a16="http://schemas.microsoft.com/office/drawing/2014/main" id="{20543E26-3BA2-4234-ABDC-B30FEC89F86B}"/>
                </a:ext>
              </a:extLst>
            </p:cNvPr>
            <p:cNvSpPr/>
            <p:nvPr/>
          </p:nvSpPr>
          <p:spPr>
            <a:xfrm>
              <a:off x="21747181" y="81966"/>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3" name="Picture 12">
              <a:extLst>
                <a:ext uri="{FF2B5EF4-FFF2-40B4-BE49-F238E27FC236}">
                  <a16:creationId xmlns:a16="http://schemas.microsoft.com/office/drawing/2014/main" id="{AEC3D009-1C51-4771-8D45-F42321556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7493" y="292278"/>
              <a:ext cx="192024" cy="192024"/>
            </a:xfrm>
            <a:prstGeom prst="rect">
              <a:avLst/>
            </a:prstGeom>
          </p:spPr>
        </p:pic>
      </p:grpSp>
      <p:grpSp>
        <p:nvGrpSpPr>
          <p:cNvPr id="14" name="Group 13">
            <a:extLst>
              <a:ext uri="{FF2B5EF4-FFF2-40B4-BE49-F238E27FC236}">
                <a16:creationId xmlns:a16="http://schemas.microsoft.com/office/drawing/2014/main" id="{2E5A0541-D2C0-475C-8971-36FDE14BEF88}"/>
              </a:ext>
            </a:extLst>
          </p:cNvPr>
          <p:cNvGrpSpPr/>
          <p:nvPr userDrawn="1"/>
        </p:nvGrpSpPr>
        <p:grpSpPr>
          <a:xfrm>
            <a:off x="11580495" y="0"/>
            <a:ext cx="306324" cy="306324"/>
            <a:chOff x="22513372" y="81966"/>
            <a:chExt cx="612648" cy="612648"/>
          </a:xfrm>
        </p:grpSpPr>
        <p:sp>
          <p:nvSpPr>
            <p:cNvPr id="15" name="Rectangle 14">
              <a:extLst>
                <a:ext uri="{FF2B5EF4-FFF2-40B4-BE49-F238E27FC236}">
                  <a16:creationId xmlns:a16="http://schemas.microsoft.com/office/drawing/2014/main" id="{125A0E75-650A-4C37-916B-63A718F73070}"/>
                </a:ext>
              </a:extLst>
            </p:cNvPr>
            <p:cNvSpPr/>
            <p:nvPr/>
          </p:nvSpPr>
          <p:spPr>
            <a:xfrm>
              <a:off x="22513372" y="81966"/>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6" name="Picture 15">
              <a:extLst>
                <a:ext uri="{FF2B5EF4-FFF2-40B4-BE49-F238E27FC236}">
                  <a16:creationId xmlns:a16="http://schemas.microsoft.com/office/drawing/2014/main" id="{D6392AA9-E787-4667-B8D6-59217A0944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23684" y="292278"/>
              <a:ext cx="192024" cy="192024"/>
            </a:xfrm>
            <a:prstGeom prst="rect">
              <a:avLst/>
            </a:prstGeom>
          </p:spPr>
        </p:pic>
      </p:grpSp>
      <p:grpSp>
        <p:nvGrpSpPr>
          <p:cNvPr id="17" name="Group 16">
            <a:extLst>
              <a:ext uri="{FF2B5EF4-FFF2-40B4-BE49-F238E27FC236}">
                <a16:creationId xmlns:a16="http://schemas.microsoft.com/office/drawing/2014/main" id="{57A1E1B6-A3F6-400E-B399-8971D0021CE1}"/>
              </a:ext>
            </a:extLst>
          </p:cNvPr>
          <p:cNvGrpSpPr/>
          <p:nvPr userDrawn="1"/>
        </p:nvGrpSpPr>
        <p:grpSpPr>
          <a:xfrm>
            <a:off x="11887200" y="0"/>
            <a:ext cx="306324" cy="306324"/>
            <a:chOff x="23202791" y="81966"/>
            <a:chExt cx="612648" cy="612648"/>
          </a:xfrm>
        </p:grpSpPr>
        <p:sp>
          <p:nvSpPr>
            <p:cNvPr id="18" name="Rectangle 17">
              <a:extLst>
                <a:ext uri="{FF2B5EF4-FFF2-40B4-BE49-F238E27FC236}">
                  <a16:creationId xmlns:a16="http://schemas.microsoft.com/office/drawing/2014/main" id="{F005D3F3-99E4-4AAF-A673-7E4593E4C4B4}"/>
                </a:ext>
              </a:extLst>
            </p:cNvPr>
            <p:cNvSpPr/>
            <p:nvPr/>
          </p:nvSpPr>
          <p:spPr>
            <a:xfrm>
              <a:off x="23202791" y="81966"/>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9" name="Picture 18">
              <a:extLst>
                <a:ext uri="{FF2B5EF4-FFF2-40B4-BE49-F238E27FC236}">
                  <a16:creationId xmlns:a16="http://schemas.microsoft.com/office/drawing/2014/main" id="{B8F20953-B70D-499E-9A58-960B1D2BD0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13103" y="292278"/>
              <a:ext cx="192024" cy="192024"/>
            </a:xfrm>
            <a:prstGeom prst="rect">
              <a:avLst/>
            </a:prstGeom>
          </p:spPr>
        </p:pic>
      </p:grpSp>
      <p:pic>
        <p:nvPicPr>
          <p:cNvPr id="20" name="Picture 19">
            <a:extLst>
              <a:ext uri="{FF2B5EF4-FFF2-40B4-BE49-F238E27FC236}">
                <a16:creationId xmlns:a16="http://schemas.microsoft.com/office/drawing/2014/main" id="{9DD06432-23D9-41CB-A2AD-AA901212865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462167" y="105156"/>
            <a:ext cx="96012" cy="96012"/>
          </a:xfrm>
          <a:prstGeom prst="rect">
            <a:avLst/>
          </a:prstGeom>
        </p:spPr>
      </p:pic>
    </p:spTree>
    <p:extLst>
      <p:ext uri="{BB962C8B-B14F-4D97-AF65-F5344CB8AC3E}">
        <p14:creationId xmlns:p14="http://schemas.microsoft.com/office/powerpoint/2010/main" val="26368232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636787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61345543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9047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5672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28435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61884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2869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89183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57763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96006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6975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46373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886062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365094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21410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5697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086156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942707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981322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088740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626005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21761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3399780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233984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6198020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54553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937772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0386826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1364799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12460292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331734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290111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1503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6033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62035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168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5530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69438894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035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028406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31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B09F-E856-47B5-B640-57B96FD7E2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7735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603052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43216701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Geo 1">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3" name="TextBox 12">
            <a:extLst>
              <a:ext uri="{FF2B5EF4-FFF2-40B4-BE49-F238E27FC236}">
                <a16:creationId xmlns:a16="http://schemas.microsoft.com/office/drawing/2014/main" id="{56659317-68AF-47D7-8756-B3667331E888}"/>
              </a:ext>
            </a:extLst>
          </p:cNvPr>
          <p:cNvSpPr txBox="1"/>
          <p:nvPr userDrawn="1"/>
        </p:nvSpPr>
        <p:spPr>
          <a:xfrm>
            <a:off x="582042" y="594943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Core OS and Intelligent Edge</a:t>
            </a:r>
          </a:p>
        </p:txBody>
      </p:sp>
      <p:pic>
        <p:nvPicPr>
          <p:cNvPr id="3" name="Picture 2" descr="A picture containing building&#10;&#10;Description automatically generated">
            <a:extLst>
              <a:ext uri="{FF2B5EF4-FFF2-40B4-BE49-F238E27FC236}">
                <a16:creationId xmlns:a16="http://schemas.microsoft.com/office/drawing/2014/main" id="{F2C365A3-8AC2-42C6-B1E7-FBB21F6B8FE5}"/>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6073896" y="595116"/>
            <a:ext cx="5667768" cy="5667768"/>
          </a:xfrm>
          <a:prstGeom prst="rect">
            <a:avLst/>
          </a:prstGeom>
        </p:spPr>
      </p:pic>
    </p:spTree>
    <p:extLst>
      <p:ext uri="{BB962C8B-B14F-4D97-AF65-F5344CB8AC3E}">
        <p14:creationId xmlns:p14="http://schemas.microsoft.com/office/powerpoint/2010/main" val="79254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 Geo 2">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pic>
        <p:nvPicPr>
          <p:cNvPr id="4" name="Picture 3" descr="A close up of a logo&#10;&#10;Description automatically generated">
            <a:extLst>
              <a:ext uri="{FF2B5EF4-FFF2-40B4-BE49-F238E27FC236}">
                <a16:creationId xmlns:a16="http://schemas.microsoft.com/office/drawing/2014/main" id="{5BDB3B80-1589-4F2F-BF49-6B5EAE1B65B5}"/>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6042660" y="566847"/>
            <a:ext cx="5724306" cy="5724306"/>
          </a:xfrm>
          <a:prstGeom prst="rect">
            <a:avLst/>
          </a:prstGeom>
        </p:spPr>
      </p:pic>
    </p:spTree>
    <p:extLst>
      <p:ext uri="{BB962C8B-B14F-4D97-AF65-F5344CB8AC3E}">
        <p14:creationId xmlns:p14="http://schemas.microsoft.com/office/powerpoint/2010/main" val="1199935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 Geo 3">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uilding, black, large, food&#10;&#10;Description automatically generated">
            <a:extLst>
              <a:ext uri="{FF2B5EF4-FFF2-40B4-BE49-F238E27FC236}">
                <a16:creationId xmlns:a16="http://schemas.microsoft.com/office/drawing/2014/main" id="{C55F4674-1C9F-4D43-A407-4D8EEBC9112A}"/>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099198" y="595116"/>
            <a:ext cx="5667768" cy="5667768"/>
          </a:xfrm>
          <a:prstGeom prst="rect">
            <a:avLst/>
          </a:prstGeom>
        </p:spPr>
      </p:pic>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3"/>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1" name="TextBox 10">
            <a:extLst>
              <a:ext uri="{FF2B5EF4-FFF2-40B4-BE49-F238E27FC236}">
                <a16:creationId xmlns:a16="http://schemas.microsoft.com/office/drawing/2014/main" id="{EE900185-C91D-42C4-BE7F-7C1B9A273DF8}"/>
              </a:ext>
            </a:extLst>
          </p:cNvPr>
          <p:cNvSpPr txBox="1"/>
          <p:nvPr userDrawn="1"/>
        </p:nvSpPr>
        <p:spPr>
          <a:xfrm>
            <a:off x="584200" y="594943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Core OS and Intelligent Edge</a:t>
            </a:r>
          </a:p>
        </p:txBody>
      </p:sp>
    </p:spTree>
    <p:extLst>
      <p:ext uri="{BB962C8B-B14F-4D97-AF65-F5344CB8AC3E}">
        <p14:creationId xmlns:p14="http://schemas.microsoft.com/office/powerpoint/2010/main" val="307323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Geo 4">
    <p:bg>
      <p:bgPr>
        <a:solidFill>
          <a:schemeClr val="bg1"/>
        </a:solidFill>
        <a:effectLst/>
      </p:bgPr>
    </p:bg>
    <p:spTree>
      <p:nvGrpSpPr>
        <p:cNvPr id="1" name=""/>
        <p:cNvGrpSpPr/>
        <p:nvPr/>
      </p:nvGrpSpPr>
      <p:grpSpPr>
        <a:xfrm>
          <a:off x="0" y="0"/>
          <a:ext cx="0" cy="0"/>
          <a:chOff x="0" y="0"/>
          <a:chExt cx="0" cy="0"/>
        </a:xfrm>
      </p:grpSpPr>
      <p:pic>
        <p:nvPicPr>
          <p:cNvPr id="4" name="Picture 3" descr="A close up of a light&#10;&#10;Description automatically generated">
            <a:extLst>
              <a:ext uri="{FF2B5EF4-FFF2-40B4-BE49-F238E27FC236}">
                <a16:creationId xmlns:a16="http://schemas.microsoft.com/office/drawing/2014/main" id="{CF777754-78D6-41A5-8D55-405368388DEC}"/>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014622" y="510540"/>
            <a:ext cx="5836920" cy="5836920"/>
          </a:xfrm>
          <a:prstGeom prst="rect">
            <a:avLst/>
          </a:prstGeom>
        </p:spPr>
      </p:pic>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3"/>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959171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186904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 Iso 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737800" cy="1107996"/>
          </a:xfrm>
        </p:spPr>
        <p:txBody>
          <a:bodyPr wrap="square"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73404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734044"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640B65C8-FC36-481E-A2C5-2DB90C67F2C0}"/>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8" name="TextBox 7">
            <a:extLst>
              <a:ext uri="{FF2B5EF4-FFF2-40B4-BE49-F238E27FC236}">
                <a16:creationId xmlns:a16="http://schemas.microsoft.com/office/drawing/2014/main" id="{C354C346-F966-482F-B29E-D7420901D0C5}"/>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COSINE</a:t>
            </a:r>
          </a:p>
        </p:txBody>
      </p:sp>
      <p:pic>
        <p:nvPicPr>
          <p:cNvPr id="4" name="Picture 3">
            <a:extLst>
              <a:ext uri="{FF2B5EF4-FFF2-40B4-BE49-F238E27FC236}">
                <a16:creationId xmlns:a16="http://schemas.microsoft.com/office/drawing/2014/main" id="{5808B754-00D3-4C90-A51D-F701EB1A8D2F}"/>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6847759" y="2241659"/>
            <a:ext cx="4761629" cy="3075723"/>
          </a:xfrm>
          <a:prstGeom prst="rect">
            <a:avLst/>
          </a:prstGeom>
        </p:spPr>
      </p:pic>
    </p:spTree>
    <p:extLst>
      <p:ext uri="{BB962C8B-B14F-4D97-AF65-F5344CB8AC3E}">
        <p14:creationId xmlns:p14="http://schemas.microsoft.com/office/powerpoint/2010/main" val="4045173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 Iso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737800"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73404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734044"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9288FA16-CBD6-4E4C-A29C-07D851D4A936}"/>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extBox 11">
            <a:extLst>
              <a:ext uri="{FF2B5EF4-FFF2-40B4-BE49-F238E27FC236}">
                <a16:creationId xmlns:a16="http://schemas.microsoft.com/office/drawing/2014/main" id="{17CBB113-496E-4A60-BDBB-A5C24933AD65}"/>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COSINE</a:t>
            </a:r>
          </a:p>
        </p:txBody>
      </p:sp>
      <p:pic>
        <p:nvPicPr>
          <p:cNvPr id="4" name="Picture 3" descr="A picture containing table, toy, sitting, blue&#10;&#10;Description automatically generated">
            <a:extLst>
              <a:ext uri="{FF2B5EF4-FFF2-40B4-BE49-F238E27FC236}">
                <a16:creationId xmlns:a16="http://schemas.microsoft.com/office/drawing/2014/main" id="{12A10B7D-FB39-4DA2-9020-E828DE3DA8FB}"/>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6930460" y="1249680"/>
            <a:ext cx="4678928" cy="4120513"/>
          </a:xfrm>
          <a:prstGeom prst="rect">
            <a:avLst/>
          </a:prstGeom>
        </p:spPr>
      </p:pic>
    </p:spTree>
    <p:extLst>
      <p:ext uri="{BB962C8B-B14F-4D97-AF65-F5344CB8AC3E}">
        <p14:creationId xmlns:p14="http://schemas.microsoft.com/office/powerpoint/2010/main" val="55276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 Iso 3">
    <p:bg>
      <p:bgPr>
        <a:solidFill>
          <a:schemeClr val="bg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AA438320-E999-EE40-8A14-0EE39087DE95}"/>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7B24E4B3-3B43-4DAC-86C7-428A165A1491}"/>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1" y="2425780"/>
            <a:ext cx="5511799"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1" y="3962400"/>
            <a:ext cx="5511799"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Box 8">
            <a:extLst>
              <a:ext uri="{FF2B5EF4-FFF2-40B4-BE49-F238E27FC236}">
                <a16:creationId xmlns:a16="http://schemas.microsoft.com/office/drawing/2014/main" id="{441D9139-8AFD-4C41-95E1-1454AE62BF0C}"/>
              </a:ext>
            </a:extLst>
          </p:cNvPr>
          <p:cNvSpPr txBox="1"/>
          <p:nvPr userDrawn="1"/>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Core OS and Intelligent Edge</a:t>
            </a:r>
          </a:p>
        </p:txBody>
      </p:sp>
      <p:pic>
        <p:nvPicPr>
          <p:cNvPr id="3" name="Picture 2" descr="A picture containing computer&#10;&#10;Description automatically generated">
            <a:extLst>
              <a:ext uri="{FF2B5EF4-FFF2-40B4-BE49-F238E27FC236}">
                <a16:creationId xmlns:a16="http://schemas.microsoft.com/office/drawing/2014/main" id="{7225AA42-C218-4A0F-8E4A-50C331B954DF}"/>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7432417" y="2148283"/>
            <a:ext cx="4873883" cy="3013950"/>
          </a:xfrm>
          <a:prstGeom prst="rect">
            <a:avLst/>
          </a:prstGeom>
        </p:spPr>
      </p:pic>
    </p:spTree>
    <p:extLst>
      <p:ext uri="{BB962C8B-B14F-4D97-AF65-F5344CB8AC3E}">
        <p14:creationId xmlns:p14="http://schemas.microsoft.com/office/powerpoint/2010/main" val="1908940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36">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 Iso 4">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24E4B3-3B43-4DAC-86C7-428A165A1491}"/>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0" y="2979778"/>
            <a:ext cx="7450847" cy="553998"/>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1" y="3962400"/>
            <a:ext cx="417068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Box 8">
            <a:extLst>
              <a:ext uri="{FF2B5EF4-FFF2-40B4-BE49-F238E27FC236}">
                <a16:creationId xmlns:a16="http://schemas.microsoft.com/office/drawing/2014/main" id="{56F7933D-936A-4BF6-9C73-83FAED13BCD2}"/>
              </a:ext>
            </a:extLst>
          </p:cNvPr>
          <p:cNvSpPr txBox="1"/>
          <p:nvPr userDrawn="1"/>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Core OS and Intelligent Edge</a:t>
            </a:r>
          </a:p>
        </p:txBody>
      </p:sp>
      <p:pic>
        <p:nvPicPr>
          <p:cNvPr id="4" name="Picture 3" descr="A picture containing computer&#10;&#10;Description automatically generated">
            <a:extLst>
              <a:ext uri="{FF2B5EF4-FFF2-40B4-BE49-F238E27FC236}">
                <a16:creationId xmlns:a16="http://schemas.microsoft.com/office/drawing/2014/main" id="{459D8BC3-191B-4407-B43A-F0865A2D010E}"/>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7597910" y="3617278"/>
            <a:ext cx="4300403" cy="2651760"/>
          </a:xfrm>
          <a:prstGeom prst="rect">
            <a:avLst/>
          </a:prstGeom>
        </p:spPr>
      </p:pic>
      <p:sp>
        <p:nvSpPr>
          <p:cNvPr id="17" name="Text Placeholder 4">
            <a:extLst>
              <a:ext uri="{FF2B5EF4-FFF2-40B4-BE49-F238E27FC236}">
                <a16:creationId xmlns:a16="http://schemas.microsoft.com/office/drawing/2014/main" id="{B88F56D8-B1AD-4EBA-AC48-E9DF34C90624}"/>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88868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36">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24E4B3-3B43-4DAC-86C7-428A165A1491}"/>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1" name="TextBox 10">
            <a:extLst>
              <a:ext uri="{FF2B5EF4-FFF2-40B4-BE49-F238E27FC236}">
                <a16:creationId xmlns:a16="http://schemas.microsoft.com/office/drawing/2014/main" id="{AF6A3198-A2C2-4810-9AE7-E73514CCBD53}"/>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COSINE</a:t>
            </a:r>
          </a:p>
        </p:txBody>
      </p:sp>
      <p:sp>
        <p:nvSpPr>
          <p:cNvPr id="12" name="Title 1">
            <a:extLst>
              <a:ext uri="{FF2B5EF4-FFF2-40B4-BE49-F238E27FC236}">
                <a16:creationId xmlns:a16="http://schemas.microsoft.com/office/drawing/2014/main" id="{4D7C9D47-2821-4E7F-B250-DAE9BAEF1A82}"/>
              </a:ext>
            </a:extLst>
          </p:cNvPr>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5" name="Text Placeholder 4">
            <a:extLst>
              <a:ext uri="{FF2B5EF4-FFF2-40B4-BE49-F238E27FC236}">
                <a16:creationId xmlns:a16="http://schemas.microsoft.com/office/drawing/2014/main" id="{28E7CFEC-559B-40EB-A331-DAB80CDAAC97}"/>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16" name="Text Placeholder 4">
            <a:extLst>
              <a:ext uri="{FF2B5EF4-FFF2-40B4-BE49-F238E27FC236}">
                <a16:creationId xmlns:a16="http://schemas.microsoft.com/office/drawing/2014/main" id="{87153ABA-1ED3-450E-B3DC-2E352C6B79DC}"/>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667384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36">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NDA slide">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4A3D60-9462-4E00-8783-8DB549CD4F5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bg1"/>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651ED59B-662B-475A-A037-62C37DD0509C}"/>
              </a:ext>
            </a:extLst>
          </p:cNvPr>
          <p:cNvSpPr txBox="1"/>
          <p:nvPr userDrawn="1"/>
        </p:nvSpPr>
        <p:spPr>
          <a:xfrm>
            <a:off x="584200" y="4343896"/>
            <a:ext cx="11022584" cy="1754326"/>
          </a:xfrm>
          <a:prstGeom prst="rect">
            <a:avLst/>
          </a:prstGeom>
          <a:noFill/>
        </p:spPr>
        <p:txBody>
          <a:bodyPr wrap="square" lIns="182880" tIns="146304" rIns="182880" bIns="146304" rtlCol="0" anchor="ctr">
            <a:spAutoFit/>
          </a:bodyPr>
          <a:lstStyle/>
          <a:p>
            <a:pPr algn="ctr">
              <a:lnSpc>
                <a:spcPct val="90000"/>
              </a:lnSpc>
              <a:spcBef>
                <a:spcPts val="600"/>
              </a:spcBef>
              <a:spcAft>
                <a:spcPts val="600"/>
              </a:spcAft>
            </a:pPr>
            <a:r>
              <a:rPr lang="en-US" sz="1800">
                <a:solidFill>
                  <a:schemeClr val="bg1"/>
                </a:solidFill>
              </a:rPr>
              <a:t>This content is </a:t>
            </a:r>
            <a:r>
              <a:rPr lang="en-US" sz="1800" kern="1200">
                <a:solidFill>
                  <a:schemeClr val="bg1"/>
                </a:soli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post any of this content to any blogs or external websites</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take photos or video of sessions or slides</a:t>
            </a:r>
          </a:p>
          <a:p>
            <a:pPr algn="ctr">
              <a:lnSpc>
                <a:spcPct val="90000"/>
              </a:lnSpc>
              <a:spcBef>
                <a:spcPts val="600"/>
              </a:spcBef>
              <a:spcAft>
                <a:spcPts val="600"/>
              </a:spcAft>
            </a:pPr>
            <a:r>
              <a:rPr lang="en-US" sz="1800">
                <a:solidFill>
                  <a:schemeClr val="bg1"/>
                </a:solidFill>
              </a:rPr>
              <a:t>Content will be available to internal audiences on-demand</a:t>
            </a:r>
          </a:p>
        </p:txBody>
      </p:sp>
      <p:sp>
        <p:nvSpPr>
          <p:cNvPr id="7" name="Oval 6">
            <a:extLst>
              <a:ext uri="{FF2B5EF4-FFF2-40B4-BE49-F238E27FC236}">
                <a16:creationId xmlns:a16="http://schemas.microsoft.com/office/drawing/2014/main" id="{14B12DC3-1AA5-4ED6-B761-3B8E3076E2BE}"/>
              </a:ext>
            </a:extLst>
          </p:cNvPr>
          <p:cNvSpPr/>
          <p:nvPr userDrawn="1"/>
        </p:nvSpPr>
        <p:spPr bwMode="gray">
          <a:xfrm>
            <a:off x="2697102"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4E3825C3-A0EB-487F-BD57-7D81D3DC2089}"/>
              </a:ext>
            </a:extLst>
          </p:cNvPr>
          <p:cNvSpPr/>
          <p:nvPr userDrawn="1"/>
        </p:nvSpPr>
        <p:spPr bwMode="gray">
          <a:xfrm>
            <a:off x="5318069"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9" name="Group 8">
            <a:extLst>
              <a:ext uri="{FF2B5EF4-FFF2-40B4-BE49-F238E27FC236}">
                <a16:creationId xmlns:a16="http://schemas.microsoft.com/office/drawing/2014/main" id="{3BF35ED3-CC9C-4B2E-AECC-804E897BB9F5}"/>
              </a:ext>
            </a:extLst>
          </p:cNvPr>
          <p:cNvGrpSpPr/>
          <p:nvPr userDrawn="1"/>
        </p:nvGrpSpPr>
        <p:grpSpPr bwMode="gray">
          <a:xfrm flipH="1">
            <a:off x="5901486" y="2651489"/>
            <a:ext cx="436044" cy="827404"/>
            <a:chOff x="5200650" y="1722438"/>
            <a:chExt cx="1797050" cy="3409950"/>
          </a:xfrm>
        </p:grpSpPr>
        <p:sp>
          <p:nvSpPr>
            <p:cNvPr id="10" name="Freeform 26">
              <a:extLst>
                <a:ext uri="{FF2B5EF4-FFF2-40B4-BE49-F238E27FC236}">
                  <a16:creationId xmlns:a16="http://schemas.microsoft.com/office/drawing/2014/main" id="{16BD814E-7CCC-49B3-833E-FB11E29262A7}"/>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 name="Freeform 27">
              <a:extLst>
                <a:ext uri="{FF2B5EF4-FFF2-40B4-BE49-F238E27FC236}">
                  <a16:creationId xmlns:a16="http://schemas.microsoft.com/office/drawing/2014/main" id="{4DC854E3-FA03-4048-B561-D426FEAEC79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 name="Rectangle 28">
              <a:extLst>
                <a:ext uri="{FF2B5EF4-FFF2-40B4-BE49-F238E27FC236}">
                  <a16:creationId xmlns:a16="http://schemas.microsoft.com/office/drawing/2014/main" id="{A39795C5-10A7-433B-9071-B33B3E5AB417}"/>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 name="Rectangle 29">
              <a:extLst>
                <a:ext uri="{FF2B5EF4-FFF2-40B4-BE49-F238E27FC236}">
                  <a16:creationId xmlns:a16="http://schemas.microsoft.com/office/drawing/2014/main" id="{8734A9AC-B7DD-4A71-A9CE-65D3D9C0D1A3}"/>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 name="Rectangle 30">
              <a:extLst>
                <a:ext uri="{FF2B5EF4-FFF2-40B4-BE49-F238E27FC236}">
                  <a16:creationId xmlns:a16="http://schemas.microsoft.com/office/drawing/2014/main" id="{E979D18A-D17C-439E-9004-CF7E23A6C2D0}"/>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 name="Rectangle 31">
              <a:extLst>
                <a:ext uri="{FF2B5EF4-FFF2-40B4-BE49-F238E27FC236}">
                  <a16:creationId xmlns:a16="http://schemas.microsoft.com/office/drawing/2014/main" id="{4BBA9FCC-A9CC-4A4E-8059-0E68ABF974BB}"/>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 name="Rectangle 32">
              <a:extLst>
                <a:ext uri="{FF2B5EF4-FFF2-40B4-BE49-F238E27FC236}">
                  <a16:creationId xmlns:a16="http://schemas.microsoft.com/office/drawing/2014/main" id="{DA61CA6E-A50D-4C4E-86A2-42F7DAA2D6D4}"/>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7" name="Rectangle 33">
              <a:extLst>
                <a:ext uri="{FF2B5EF4-FFF2-40B4-BE49-F238E27FC236}">
                  <a16:creationId xmlns:a16="http://schemas.microsoft.com/office/drawing/2014/main" id="{D49D4EFC-46A0-4FDC-927A-B65B1230D9CC}"/>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8" name="Rectangle 34">
              <a:extLst>
                <a:ext uri="{FF2B5EF4-FFF2-40B4-BE49-F238E27FC236}">
                  <a16:creationId xmlns:a16="http://schemas.microsoft.com/office/drawing/2014/main" id="{700F6E4D-E515-4B56-BA78-A8052B670743}"/>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9" name="Rectangle 35">
              <a:extLst>
                <a:ext uri="{FF2B5EF4-FFF2-40B4-BE49-F238E27FC236}">
                  <a16:creationId xmlns:a16="http://schemas.microsoft.com/office/drawing/2014/main" id="{4C093B51-EEF9-4677-82E3-BC6CDE469689}"/>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0" name="Rectangle 36">
              <a:extLst>
                <a:ext uri="{FF2B5EF4-FFF2-40B4-BE49-F238E27FC236}">
                  <a16:creationId xmlns:a16="http://schemas.microsoft.com/office/drawing/2014/main" id="{3B1A55F8-3EAA-45D3-AE08-91A5BBB830B9}"/>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1" name="Rectangle 37">
              <a:extLst>
                <a:ext uri="{FF2B5EF4-FFF2-40B4-BE49-F238E27FC236}">
                  <a16:creationId xmlns:a16="http://schemas.microsoft.com/office/drawing/2014/main" id="{C980FF57-11E5-4BF4-ADDF-C06124F86F3E}"/>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2" name="Rectangle 38">
              <a:extLst>
                <a:ext uri="{FF2B5EF4-FFF2-40B4-BE49-F238E27FC236}">
                  <a16:creationId xmlns:a16="http://schemas.microsoft.com/office/drawing/2014/main" id="{BFF88941-0967-4215-A71B-B6A75633CF80}"/>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39">
              <a:extLst>
                <a:ext uri="{FF2B5EF4-FFF2-40B4-BE49-F238E27FC236}">
                  <a16:creationId xmlns:a16="http://schemas.microsoft.com/office/drawing/2014/main" id="{F24750B6-9AF4-4483-8D2F-9632EAA0CD12}"/>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40">
              <a:extLst>
                <a:ext uri="{FF2B5EF4-FFF2-40B4-BE49-F238E27FC236}">
                  <a16:creationId xmlns:a16="http://schemas.microsoft.com/office/drawing/2014/main" id="{1A457C56-7629-4586-842B-894738A73430}"/>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41">
              <a:extLst>
                <a:ext uri="{FF2B5EF4-FFF2-40B4-BE49-F238E27FC236}">
                  <a16:creationId xmlns:a16="http://schemas.microsoft.com/office/drawing/2014/main" id="{94FE704F-2DB2-441E-A21C-4D10909C057E}"/>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6" name="Freeform 42">
              <a:extLst>
                <a:ext uri="{FF2B5EF4-FFF2-40B4-BE49-F238E27FC236}">
                  <a16:creationId xmlns:a16="http://schemas.microsoft.com/office/drawing/2014/main" id="{162CBBAE-EC9A-4097-A96F-43D0CD3898B4}"/>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7" name="Rectangle 43">
              <a:extLst>
                <a:ext uri="{FF2B5EF4-FFF2-40B4-BE49-F238E27FC236}">
                  <a16:creationId xmlns:a16="http://schemas.microsoft.com/office/drawing/2014/main" id="{25A72DE7-95A2-42BA-A129-5D3963449C0E}"/>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28" name="Oval 27">
            <a:extLst>
              <a:ext uri="{FF2B5EF4-FFF2-40B4-BE49-F238E27FC236}">
                <a16:creationId xmlns:a16="http://schemas.microsoft.com/office/drawing/2014/main" id="{FB917A57-38F7-42C5-A15E-63442582FBD9}"/>
              </a:ext>
            </a:extLst>
          </p:cNvPr>
          <p:cNvSpPr/>
          <p:nvPr userDrawn="1"/>
        </p:nvSpPr>
        <p:spPr bwMode="gray">
          <a:xfrm>
            <a:off x="7892021"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29" name="Group 28">
            <a:extLst>
              <a:ext uri="{FF2B5EF4-FFF2-40B4-BE49-F238E27FC236}">
                <a16:creationId xmlns:a16="http://schemas.microsoft.com/office/drawing/2014/main" id="{D9F031CF-7239-4EDF-839E-A1B55AFB504B}"/>
              </a:ext>
            </a:extLst>
          </p:cNvPr>
          <p:cNvGrpSpPr/>
          <p:nvPr userDrawn="1"/>
        </p:nvGrpSpPr>
        <p:grpSpPr bwMode="gray">
          <a:xfrm>
            <a:off x="8118306" y="2759894"/>
            <a:ext cx="1150309" cy="610594"/>
            <a:chOff x="6151563" y="1584325"/>
            <a:chExt cx="4276725" cy="2270126"/>
          </a:xfrm>
        </p:grpSpPr>
        <p:sp>
          <p:nvSpPr>
            <p:cNvPr id="30" name="Rectangle 47">
              <a:extLst>
                <a:ext uri="{FF2B5EF4-FFF2-40B4-BE49-F238E27FC236}">
                  <a16:creationId xmlns:a16="http://schemas.microsoft.com/office/drawing/2014/main" id="{0CD659C4-5986-46C5-BEDE-B5993589B4CD}"/>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31" name="Rectangle 48">
              <a:extLst>
                <a:ext uri="{FF2B5EF4-FFF2-40B4-BE49-F238E27FC236}">
                  <a16:creationId xmlns:a16="http://schemas.microsoft.com/office/drawing/2014/main" id="{0323046C-C017-46CB-BD6A-49DFB122A881}"/>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9">
              <a:extLst>
                <a:ext uri="{FF2B5EF4-FFF2-40B4-BE49-F238E27FC236}">
                  <a16:creationId xmlns:a16="http://schemas.microsoft.com/office/drawing/2014/main" id="{247600BF-70D9-438F-A51A-5FBF331EC7CC}"/>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33" name="Rectangle 50">
              <a:extLst>
                <a:ext uri="{FF2B5EF4-FFF2-40B4-BE49-F238E27FC236}">
                  <a16:creationId xmlns:a16="http://schemas.microsoft.com/office/drawing/2014/main" id="{D832C40C-74A0-4893-B85C-028BE538137A}"/>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4" name="Rectangle 51">
              <a:extLst>
                <a:ext uri="{FF2B5EF4-FFF2-40B4-BE49-F238E27FC236}">
                  <a16:creationId xmlns:a16="http://schemas.microsoft.com/office/drawing/2014/main" id="{77879A55-B2AD-4D02-9FF6-A847DF783A13}"/>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5" name="Rectangle 52">
              <a:extLst>
                <a:ext uri="{FF2B5EF4-FFF2-40B4-BE49-F238E27FC236}">
                  <a16:creationId xmlns:a16="http://schemas.microsoft.com/office/drawing/2014/main" id="{F3B329F2-B129-4663-8C67-FDF9EBC2BDE1}"/>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6" name="Rectangle 53">
              <a:extLst>
                <a:ext uri="{FF2B5EF4-FFF2-40B4-BE49-F238E27FC236}">
                  <a16:creationId xmlns:a16="http://schemas.microsoft.com/office/drawing/2014/main" id="{35405D40-9AEC-4318-AB8D-FA6B72C41BF9}"/>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7" name="Rectangle 54">
              <a:extLst>
                <a:ext uri="{FF2B5EF4-FFF2-40B4-BE49-F238E27FC236}">
                  <a16:creationId xmlns:a16="http://schemas.microsoft.com/office/drawing/2014/main" id="{05C691CB-6513-4837-BA65-46AB88908CF3}"/>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8" name="Rectangle 55">
              <a:extLst>
                <a:ext uri="{FF2B5EF4-FFF2-40B4-BE49-F238E27FC236}">
                  <a16:creationId xmlns:a16="http://schemas.microsoft.com/office/drawing/2014/main" id="{285CD685-268F-4718-94CB-234D2317BEAE}"/>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9" name="Rectangle 56">
              <a:extLst>
                <a:ext uri="{FF2B5EF4-FFF2-40B4-BE49-F238E27FC236}">
                  <a16:creationId xmlns:a16="http://schemas.microsoft.com/office/drawing/2014/main" id="{CD4C8442-6528-4252-B60F-9453785744B6}"/>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40" name="Rectangle 57">
              <a:extLst>
                <a:ext uri="{FF2B5EF4-FFF2-40B4-BE49-F238E27FC236}">
                  <a16:creationId xmlns:a16="http://schemas.microsoft.com/office/drawing/2014/main" id="{05A39216-6C33-4A40-B464-74EEFF8E7CD2}"/>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1" name="Rectangle 58">
              <a:extLst>
                <a:ext uri="{FF2B5EF4-FFF2-40B4-BE49-F238E27FC236}">
                  <a16:creationId xmlns:a16="http://schemas.microsoft.com/office/drawing/2014/main" id="{763FDC9B-520B-47E4-9FE6-48D0B8EE08F2}"/>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2" name="Rectangle 59">
              <a:extLst>
                <a:ext uri="{FF2B5EF4-FFF2-40B4-BE49-F238E27FC236}">
                  <a16:creationId xmlns:a16="http://schemas.microsoft.com/office/drawing/2014/main" id="{E1527710-6E1E-42FA-99C2-12A73FA9E33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3" name="Rectangle 60">
              <a:extLst>
                <a:ext uri="{FF2B5EF4-FFF2-40B4-BE49-F238E27FC236}">
                  <a16:creationId xmlns:a16="http://schemas.microsoft.com/office/drawing/2014/main" id="{E136BDF8-7FF8-46A8-9E21-759BDBA64451}"/>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4" name="Rectangle 61">
              <a:extLst>
                <a:ext uri="{FF2B5EF4-FFF2-40B4-BE49-F238E27FC236}">
                  <a16:creationId xmlns:a16="http://schemas.microsoft.com/office/drawing/2014/main" id="{9AD6C937-5EEB-497D-8D2B-140CFE1B2B0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5" name="Rectangle 62">
              <a:extLst>
                <a:ext uri="{FF2B5EF4-FFF2-40B4-BE49-F238E27FC236}">
                  <a16:creationId xmlns:a16="http://schemas.microsoft.com/office/drawing/2014/main" id="{FA06E5E9-FFF8-445D-958C-D006E1350808}"/>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6" name="Rectangle 63">
              <a:extLst>
                <a:ext uri="{FF2B5EF4-FFF2-40B4-BE49-F238E27FC236}">
                  <a16:creationId xmlns:a16="http://schemas.microsoft.com/office/drawing/2014/main" id="{F2BE6402-8321-4F32-9900-FB14FA64123E}"/>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7" name="Rectangle 64">
              <a:extLst>
                <a:ext uri="{FF2B5EF4-FFF2-40B4-BE49-F238E27FC236}">
                  <a16:creationId xmlns:a16="http://schemas.microsoft.com/office/drawing/2014/main" id="{05163067-2AF3-4F72-B77E-31D235A73D4D}"/>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8" name="Rectangle 65">
              <a:extLst>
                <a:ext uri="{FF2B5EF4-FFF2-40B4-BE49-F238E27FC236}">
                  <a16:creationId xmlns:a16="http://schemas.microsoft.com/office/drawing/2014/main" id="{02EA02DD-6EE8-4B75-A27F-B42A8C5D653B}"/>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49" name="Multiplication Sign 48">
            <a:extLst>
              <a:ext uri="{FF2B5EF4-FFF2-40B4-BE49-F238E27FC236}">
                <a16:creationId xmlns:a16="http://schemas.microsoft.com/office/drawing/2014/main" id="{C3EABB92-EC64-4C33-81BF-AA4A74228A81}"/>
              </a:ext>
            </a:extLst>
          </p:cNvPr>
          <p:cNvSpPr/>
          <p:nvPr userDrawn="1"/>
        </p:nvSpPr>
        <p:spPr bwMode="ltGray">
          <a:xfrm>
            <a:off x="3643244"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Multiplication Sign 49">
            <a:extLst>
              <a:ext uri="{FF2B5EF4-FFF2-40B4-BE49-F238E27FC236}">
                <a16:creationId xmlns:a16="http://schemas.microsoft.com/office/drawing/2014/main" id="{C8F47BC7-42F2-4EB7-9D91-760975BB9D03}"/>
              </a:ext>
            </a:extLst>
          </p:cNvPr>
          <p:cNvSpPr/>
          <p:nvPr userDrawn="1"/>
        </p:nvSpPr>
        <p:spPr bwMode="ltGray">
          <a:xfrm>
            <a:off x="6271892"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Multiplication Sign 50">
            <a:extLst>
              <a:ext uri="{FF2B5EF4-FFF2-40B4-BE49-F238E27FC236}">
                <a16:creationId xmlns:a16="http://schemas.microsoft.com/office/drawing/2014/main" id="{1443FEA1-3301-4699-8854-5B883A84EA89}"/>
              </a:ext>
            </a:extLst>
          </p:cNvPr>
          <p:cNvSpPr/>
          <p:nvPr userDrawn="1"/>
        </p:nvSpPr>
        <p:spPr bwMode="ltGray">
          <a:xfrm>
            <a:off x="8826629"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B9877B1E-FC34-46C6-8746-8C2682EB5180}"/>
              </a:ext>
            </a:extLst>
          </p:cNvPr>
          <p:cNvGrpSpPr/>
          <p:nvPr userDrawn="1"/>
        </p:nvGrpSpPr>
        <p:grpSpPr bwMode="gray">
          <a:xfrm>
            <a:off x="3132278" y="2771298"/>
            <a:ext cx="718204" cy="544549"/>
            <a:chOff x="3132278" y="2298246"/>
            <a:chExt cx="718204" cy="544549"/>
          </a:xfrm>
        </p:grpSpPr>
        <p:sp>
          <p:nvSpPr>
            <p:cNvPr id="53" name="Freeform: Shape 52">
              <a:extLst>
                <a:ext uri="{FF2B5EF4-FFF2-40B4-BE49-F238E27FC236}">
                  <a16:creationId xmlns:a16="http://schemas.microsoft.com/office/drawing/2014/main" id="{638492F5-F9B8-4F24-AA74-1FD178E9CAA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4" name="Freeform: Shape 53">
              <a:extLst>
                <a:ext uri="{FF2B5EF4-FFF2-40B4-BE49-F238E27FC236}">
                  <a16:creationId xmlns:a16="http://schemas.microsoft.com/office/drawing/2014/main" id="{A4A566CE-AE17-46B6-9442-2F32F88D0752}"/>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5" name="Freeform: Shape 54">
              <a:extLst>
                <a:ext uri="{FF2B5EF4-FFF2-40B4-BE49-F238E27FC236}">
                  <a16:creationId xmlns:a16="http://schemas.microsoft.com/office/drawing/2014/main" id="{CB0A3ED5-8382-48F2-A5EE-09E051E91CB1}"/>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6" name="Freeform: Shape 55">
              <a:extLst>
                <a:ext uri="{FF2B5EF4-FFF2-40B4-BE49-F238E27FC236}">
                  <a16:creationId xmlns:a16="http://schemas.microsoft.com/office/drawing/2014/main" id="{C33AD297-E22C-4C09-88E1-DE795EF64493}"/>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7" name="Freeform: Shape 56">
              <a:extLst>
                <a:ext uri="{FF2B5EF4-FFF2-40B4-BE49-F238E27FC236}">
                  <a16:creationId xmlns:a16="http://schemas.microsoft.com/office/drawing/2014/main" id="{06340F6A-8EF4-4D18-8167-9B4B0961F715}"/>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8" name="Freeform: Shape 57">
              <a:extLst>
                <a:ext uri="{FF2B5EF4-FFF2-40B4-BE49-F238E27FC236}">
                  <a16:creationId xmlns:a16="http://schemas.microsoft.com/office/drawing/2014/main" id="{FDC807A5-496A-4696-9349-3FD62B9C2AA7}"/>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9" name="Freeform: Shape 58">
              <a:extLst>
                <a:ext uri="{FF2B5EF4-FFF2-40B4-BE49-F238E27FC236}">
                  <a16:creationId xmlns:a16="http://schemas.microsoft.com/office/drawing/2014/main" id="{7B722A1C-DAC0-4E46-896C-971438843DFE}"/>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0" name="Freeform: Shape 59">
              <a:extLst>
                <a:ext uri="{FF2B5EF4-FFF2-40B4-BE49-F238E27FC236}">
                  <a16:creationId xmlns:a16="http://schemas.microsoft.com/office/drawing/2014/main" id="{DED24BEF-D375-4682-A916-0824896C7A54}"/>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1" name="Freeform: Shape 60">
              <a:extLst>
                <a:ext uri="{FF2B5EF4-FFF2-40B4-BE49-F238E27FC236}">
                  <a16:creationId xmlns:a16="http://schemas.microsoft.com/office/drawing/2014/main" id="{286C25AB-B9E7-4EB5-8A6D-7ED164D8D53B}"/>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2" name="Freeform: Shape 61">
              <a:extLst>
                <a:ext uri="{FF2B5EF4-FFF2-40B4-BE49-F238E27FC236}">
                  <a16:creationId xmlns:a16="http://schemas.microsoft.com/office/drawing/2014/main" id="{1E1B99F3-A647-427A-8E1C-40EA8C0F5EAE}"/>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3" name="Freeform: Shape 62">
              <a:extLst>
                <a:ext uri="{FF2B5EF4-FFF2-40B4-BE49-F238E27FC236}">
                  <a16:creationId xmlns:a16="http://schemas.microsoft.com/office/drawing/2014/main" id="{89E6123A-A60D-4395-8C6A-3ED5C8889E37}"/>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4" name="Freeform: Shape 63">
              <a:extLst>
                <a:ext uri="{FF2B5EF4-FFF2-40B4-BE49-F238E27FC236}">
                  <a16:creationId xmlns:a16="http://schemas.microsoft.com/office/drawing/2014/main" id="{381BF36A-3C0C-41F8-B0A8-016EEBA67FF5}"/>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5" name="Freeform: Shape 64">
              <a:extLst>
                <a:ext uri="{FF2B5EF4-FFF2-40B4-BE49-F238E27FC236}">
                  <a16:creationId xmlns:a16="http://schemas.microsoft.com/office/drawing/2014/main" id="{76B929F9-8A20-4D2F-83E2-FCA62B966820}"/>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6" name="Freeform: Shape 65">
              <a:extLst>
                <a:ext uri="{FF2B5EF4-FFF2-40B4-BE49-F238E27FC236}">
                  <a16:creationId xmlns:a16="http://schemas.microsoft.com/office/drawing/2014/main" id="{C2BF8121-C47A-4571-B1CD-FFE0D5C0CFC6}"/>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7" name="Freeform: Shape 66">
              <a:extLst>
                <a:ext uri="{FF2B5EF4-FFF2-40B4-BE49-F238E27FC236}">
                  <a16:creationId xmlns:a16="http://schemas.microsoft.com/office/drawing/2014/main" id="{4EF383D7-C030-4C9E-A5CD-906F6D4472C0}"/>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8" name="TextBox 67">
            <a:extLst>
              <a:ext uri="{FF2B5EF4-FFF2-40B4-BE49-F238E27FC236}">
                <a16:creationId xmlns:a16="http://schemas.microsoft.com/office/drawing/2014/main" id="{8080EA76-145F-4D37-BB94-88AFEAA102EE}"/>
              </a:ext>
            </a:extLst>
          </p:cNvPr>
          <p:cNvSpPr txBox="1"/>
          <p:nvPr userDrawn="1"/>
        </p:nvSpPr>
        <p:spPr>
          <a:xfrm>
            <a:off x="584200" y="1225236"/>
            <a:ext cx="11022584" cy="794064"/>
          </a:xfrm>
          <a:prstGeom prst="rect">
            <a:avLst/>
          </a:prstGeom>
          <a:noFill/>
        </p:spPr>
        <p:txBody>
          <a:bodyPr wrap="square" lIns="182880" tIns="146304" rIns="182880" bIns="146304" rtlCol="0" anchor="ctr">
            <a:spAutoFit/>
          </a:bodyPr>
          <a:lstStyle/>
          <a:p>
            <a:pPr algn="ctr">
              <a:lnSpc>
                <a:spcPct val="90000"/>
              </a:lnSpc>
              <a:spcBef>
                <a:spcPts val="0"/>
              </a:spcBef>
              <a:spcAft>
                <a:spcPts val="0"/>
              </a:spcAft>
            </a:pPr>
            <a:r>
              <a:rPr kumimoji="0" lang="en-US" sz="3600" b="0" i="0" u="none" strike="noStrike" kern="1200" cap="none" spc="-50" normalizeH="0" baseline="0" noProof="0">
                <a:ln w="3175">
                  <a:noFill/>
                </a:ln>
                <a:solidFill>
                  <a:schemeClr val="bg1"/>
                </a:solidFill>
                <a:effectLst/>
                <a:uLnTx/>
                <a:uFillTx/>
                <a:latin typeface="Segoe UI Semibold"/>
                <a:ea typeface="+mn-ea"/>
                <a:cs typeface="Segoe UI" pitchFamily="34" charset="0"/>
              </a:rPr>
              <a:t>All content is strictly under NDA</a:t>
            </a:r>
            <a:endParaRPr lang="en-US" sz="1800">
              <a:solidFill>
                <a:schemeClr val="bg1"/>
              </a:solidFill>
            </a:endParaRPr>
          </a:p>
        </p:txBody>
      </p:sp>
    </p:spTree>
    <p:extLst>
      <p:ext uri="{BB962C8B-B14F-4D97-AF65-F5344CB8AC3E}">
        <p14:creationId xmlns:p14="http://schemas.microsoft.com/office/powerpoint/2010/main" val="21956150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095685"/>
          </a:xfrm>
        </p:spPr>
        <p:txBody>
          <a:bodyPr/>
          <a:lstStyle>
            <a:lvl1pPr>
              <a:buClr>
                <a:schemeClr val="tx1">
                  <a:lumMod val="50000"/>
                  <a:lumOff val="50000"/>
                </a:schemeClr>
              </a:buClr>
              <a:buSzPct val="100000"/>
              <a:defRPr/>
            </a:lvl1pPr>
            <a:lvl2pPr marL="640080">
              <a:buClr>
                <a:schemeClr val="tx1">
                  <a:lumMod val="50000"/>
                  <a:lumOff val="50000"/>
                </a:schemeClr>
              </a:buClr>
              <a:buSzPct val="100000"/>
              <a:defRPr/>
            </a:lvl2pPr>
            <a:lvl3pPr marL="1097280">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E4A3D60-9462-4E00-8783-8DB549CD4F5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8094946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095685"/>
          </a:xfrm>
        </p:spPr>
        <p:txBody>
          <a:bodyPr wrap="square">
            <a:spAutoFit/>
          </a:bodyPr>
          <a:lstStyle>
            <a:lvl1pPr marL="0" indent="0">
              <a:buNone/>
              <a:defRPr/>
            </a:lvl1pPr>
            <a:lvl2pPr marL="457200" indent="0">
              <a:buNone/>
              <a:defRPr/>
            </a:lvl2pPr>
            <a:lvl3pPr marL="9144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8B1E62B2-2678-422B-B7F6-F7CFE71261E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618427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smtClean="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marL="640080" marR="0" lvl="1" indent="-228600"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Second level</a:t>
            </a:r>
          </a:p>
          <a:p>
            <a:pPr marL="1097280" marR="0" lvl="2" indent="-200025"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Third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marL="640080" marR="0" lvl="1" indent="-228600"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Second level</a:t>
            </a:r>
          </a:p>
          <a:p>
            <a:pPr marL="1097280" marR="0" lvl="2" indent="-200025"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Third level</a:t>
            </a:r>
          </a:p>
        </p:txBody>
      </p:sp>
      <p:sp>
        <p:nvSpPr>
          <p:cNvPr id="6" name="TextBox 5">
            <a:extLst>
              <a:ext uri="{FF2B5EF4-FFF2-40B4-BE49-F238E27FC236}">
                <a16:creationId xmlns:a16="http://schemas.microsoft.com/office/drawing/2014/main" id="{7DADBE2B-4ADE-44BF-94AD-5EE0F72E952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04145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a:p>
            <a:pPr marL="91440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a:p>
            <a:pPr marL="91440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p:txBody>
      </p:sp>
      <p:sp>
        <p:nvSpPr>
          <p:cNvPr id="5" name="TextBox 4">
            <a:extLst>
              <a:ext uri="{FF2B5EF4-FFF2-40B4-BE49-F238E27FC236}">
                <a16:creationId xmlns:a16="http://schemas.microsoft.com/office/drawing/2014/main" id="{27873400-33C6-4564-B2C2-F81BE5DEB0FD}"/>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31691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25781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7515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CAB166EF-6F55-4DA4-89E6-F23050C4F679}"/>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2107357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927225"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1688306"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1688306"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50601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50601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AA7BAB-5D61-4BE7-B5A2-24D6E2B1320C}"/>
              </a:ext>
            </a:extLst>
          </p:cNvPr>
          <p:cNvSpPr>
            <a:spLocks noGrp="1"/>
          </p:cNvSpPr>
          <p:nvPr>
            <p:ph type="body" sz="quarter" idx="20"/>
          </p:nvPr>
        </p:nvSpPr>
        <p:spPr>
          <a:xfrm>
            <a:off x="8442324"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3B95AD4-DC93-4118-8B8E-61A3DBC05599}"/>
              </a:ext>
            </a:extLst>
          </p:cNvPr>
          <p:cNvSpPr>
            <a:spLocks noGrp="1"/>
          </p:cNvSpPr>
          <p:nvPr>
            <p:ph type="body" sz="quarter" idx="21"/>
          </p:nvPr>
        </p:nvSpPr>
        <p:spPr>
          <a:xfrm>
            <a:off x="8442324"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5299074"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B3AFDF47-E417-4434-9001-222C7A7B601B}"/>
              </a:ext>
            </a:extLst>
          </p:cNvPr>
          <p:cNvSpPr/>
          <p:nvPr userDrawn="1"/>
        </p:nvSpPr>
        <p:spPr bwMode="auto">
          <a:xfrm>
            <a:off x="8681243"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69716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215520"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904081"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904081"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3674268"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3674268"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3985707"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9C5F9FC3-AD04-45D7-B193-E0BAD0C8C7C0}"/>
              </a:ext>
            </a:extLst>
          </p:cNvPr>
          <p:cNvSpPr/>
          <p:nvPr userDrawn="1"/>
        </p:nvSpPr>
        <p:spPr bwMode="auto">
          <a:xfrm>
            <a:off x="6755894"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3">
            <a:extLst>
              <a:ext uri="{FF2B5EF4-FFF2-40B4-BE49-F238E27FC236}">
                <a16:creationId xmlns:a16="http://schemas.microsoft.com/office/drawing/2014/main" id="{2CE6B68A-400C-4B43-BC4E-3B9FDCB79F91}"/>
              </a:ext>
            </a:extLst>
          </p:cNvPr>
          <p:cNvSpPr>
            <a:spLocks noGrp="1"/>
          </p:cNvSpPr>
          <p:nvPr>
            <p:ph type="body" sz="quarter" idx="20"/>
          </p:nvPr>
        </p:nvSpPr>
        <p:spPr>
          <a:xfrm>
            <a:off x="64444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52FE4A6-19C7-436D-B5D9-B828628B63CB}"/>
              </a:ext>
            </a:extLst>
          </p:cNvPr>
          <p:cNvSpPr>
            <a:spLocks noGrp="1"/>
          </p:cNvSpPr>
          <p:nvPr>
            <p:ph type="body" sz="quarter" idx="21"/>
          </p:nvPr>
        </p:nvSpPr>
        <p:spPr>
          <a:xfrm>
            <a:off x="64444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FEB2ADDC-D27C-4D14-BCA5-0CA584F39107}"/>
              </a:ext>
            </a:extLst>
          </p:cNvPr>
          <p:cNvSpPr>
            <a:spLocks noGrp="1"/>
          </p:cNvSpPr>
          <p:nvPr>
            <p:ph type="body" sz="quarter" idx="22"/>
          </p:nvPr>
        </p:nvSpPr>
        <p:spPr>
          <a:xfrm>
            <a:off x="9214643"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2D0B0B95-35CC-4DE5-B8AC-EA76EEC03711}"/>
              </a:ext>
            </a:extLst>
          </p:cNvPr>
          <p:cNvSpPr>
            <a:spLocks noGrp="1"/>
          </p:cNvSpPr>
          <p:nvPr>
            <p:ph type="body" sz="quarter" idx="23"/>
          </p:nvPr>
        </p:nvSpPr>
        <p:spPr>
          <a:xfrm>
            <a:off x="9214643"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9" name="Oval 18">
            <a:extLst>
              <a:ext uri="{FF2B5EF4-FFF2-40B4-BE49-F238E27FC236}">
                <a16:creationId xmlns:a16="http://schemas.microsoft.com/office/drawing/2014/main" id="{ECA0597E-2C41-476D-891F-F05CDE09877F}"/>
              </a:ext>
            </a:extLst>
          </p:cNvPr>
          <p:cNvSpPr/>
          <p:nvPr userDrawn="1"/>
        </p:nvSpPr>
        <p:spPr bwMode="auto">
          <a:xfrm>
            <a:off x="9526082"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9605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usiness Model Canva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153DF8-635C-BC43-B02D-4B0F75E36121}"/>
              </a:ext>
            </a:extLst>
          </p:cNvPr>
          <p:cNvSpPr/>
          <p:nvPr userDrawn="1"/>
        </p:nvSpPr>
        <p:spPr bwMode="auto">
          <a:xfrm>
            <a:off x="588263" y="1063525"/>
            <a:ext cx="2611387" cy="2558886"/>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Value proposition</a:t>
            </a:r>
          </a:p>
        </p:txBody>
      </p:sp>
      <p:sp>
        <p:nvSpPr>
          <p:cNvPr id="11" name="Rectangle 10">
            <a:extLst>
              <a:ext uri="{FF2B5EF4-FFF2-40B4-BE49-F238E27FC236}">
                <a16:creationId xmlns:a16="http://schemas.microsoft.com/office/drawing/2014/main" id="{BCB21D27-1889-B748-ADB4-C14DF10278A6}"/>
              </a:ext>
            </a:extLst>
          </p:cNvPr>
          <p:cNvSpPr/>
          <p:nvPr userDrawn="1"/>
        </p:nvSpPr>
        <p:spPr bwMode="auto">
          <a:xfrm>
            <a:off x="3287390" y="1063524"/>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customers</a:t>
            </a:r>
          </a:p>
        </p:txBody>
      </p:sp>
      <p:sp>
        <p:nvSpPr>
          <p:cNvPr id="12" name="Rectangle 11">
            <a:extLst>
              <a:ext uri="{FF2B5EF4-FFF2-40B4-BE49-F238E27FC236}">
                <a16:creationId xmlns:a16="http://schemas.microsoft.com/office/drawing/2014/main" id="{45ED3186-9F44-9B48-8E0A-860CBC323651}"/>
              </a:ext>
            </a:extLst>
          </p:cNvPr>
          <p:cNvSpPr/>
          <p:nvPr userDrawn="1"/>
        </p:nvSpPr>
        <p:spPr bwMode="auto">
          <a:xfrm>
            <a:off x="5592743" y="1063524"/>
            <a:ext cx="2217614" cy="182878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activities</a:t>
            </a:r>
          </a:p>
        </p:txBody>
      </p:sp>
      <p:sp>
        <p:nvSpPr>
          <p:cNvPr id="13" name="Rectangle 12">
            <a:extLst>
              <a:ext uri="{FF2B5EF4-FFF2-40B4-BE49-F238E27FC236}">
                <a16:creationId xmlns:a16="http://schemas.microsoft.com/office/drawing/2014/main" id="{7DD88181-83D7-FB40-9D54-7E6203E3874B}"/>
              </a:ext>
            </a:extLst>
          </p:cNvPr>
          <p:cNvSpPr/>
          <p:nvPr userDrawn="1"/>
        </p:nvSpPr>
        <p:spPr bwMode="auto">
          <a:xfrm>
            <a:off x="7898097" y="1063524"/>
            <a:ext cx="1811775" cy="3746564"/>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Customer</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relationships</a:t>
            </a:r>
          </a:p>
        </p:txBody>
      </p:sp>
      <p:sp>
        <p:nvSpPr>
          <p:cNvPr id="14" name="Rectangle 13">
            <a:extLst>
              <a:ext uri="{FF2B5EF4-FFF2-40B4-BE49-F238E27FC236}">
                <a16:creationId xmlns:a16="http://schemas.microsoft.com/office/drawing/2014/main" id="{A1E17021-D9AF-CF4A-8EDD-9E17F2EA006A}"/>
              </a:ext>
            </a:extLst>
          </p:cNvPr>
          <p:cNvSpPr/>
          <p:nvPr userDrawn="1"/>
        </p:nvSpPr>
        <p:spPr bwMode="auto">
          <a:xfrm>
            <a:off x="9797613" y="1063522"/>
            <a:ext cx="1811775" cy="374656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Industry</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competitors</a:t>
            </a:r>
          </a:p>
        </p:txBody>
      </p:sp>
      <p:sp>
        <p:nvSpPr>
          <p:cNvPr id="15" name="Rectangle 14">
            <a:extLst>
              <a:ext uri="{FF2B5EF4-FFF2-40B4-BE49-F238E27FC236}">
                <a16:creationId xmlns:a16="http://schemas.microsoft.com/office/drawing/2014/main" id="{417B19F6-5EFB-6449-B67B-8D5F8CACFDA6}"/>
              </a:ext>
            </a:extLst>
          </p:cNvPr>
          <p:cNvSpPr/>
          <p:nvPr userDrawn="1"/>
        </p:nvSpPr>
        <p:spPr bwMode="auto">
          <a:xfrm>
            <a:off x="588263" y="3710150"/>
            <a:ext cx="2611387" cy="255888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Problem definition</a:t>
            </a:r>
          </a:p>
        </p:txBody>
      </p:sp>
      <p:sp>
        <p:nvSpPr>
          <p:cNvPr id="16" name="Rectangle 15">
            <a:extLst>
              <a:ext uri="{FF2B5EF4-FFF2-40B4-BE49-F238E27FC236}">
                <a16:creationId xmlns:a16="http://schemas.microsoft.com/office/drawing/2014/main" id="{92B93EDC-A09F-0748-B1F5-1E9CDFF12919}"/>
              </a:ext>
            </a:extLst>
          </p:cNvPr>
          <p:cNvSpPr/>
          <p:nvPr userDrawn="1"/>
        </p:nvSpPr>
        <p:spPr bwMode="auto">
          <a:xfrm>
            <a:off x="3287390" y="2981306"/>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partners &amp; channels</a:t>
            </a:r>
          </a:p>
        </p:txBody>
      </p:sp>
      <p:sp>
        <p:nvSpPr>
          <p:cNvPr id="17" name="Rectangle 16">
            <a:extLst>
              <a:ext uri="{FF2B5EF4-FFF2-40B4-BE49-F238E27FC236}">
                <a16:creationId xmlns:a16="http://schemas.microsoft.com/office/drawing/2014/main" id="{AE0AA2A5-F0C8-F946-975B-2D183A502D42}"/>
              </a:ext>
            </a:extLst>
          </p:cNvPr>
          <p:cNvSpPr/>
          <p:nvPr userDrawn="1"/>
        </p:nvSpPr>
        <p:spPr bwMode="auto">
          <a:xfrm>
            <a:off x="5592743" y="2981306"/>
            <a:ext cx="2217614" cy="328773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resources</a:t>
            </a:r>
          </a:p>
        </p:txBody>
      </p:sp>
      <p:sp>
        <p:nvSpPr>
          <p:cNvPr id="18" name="Rectangle 17">
            <a:extLst>
              <a:ext uri="{FF2B5EF4-FFF2-40B4-BE49-F238E27FC236}">
                <a16:creationId xmlns:a16="http://schemas.microsoft.com/office/drawing/2014/main" id="{F0F27E3C-AC0E-8E40-B5BE-F3EC4FBAAE8C}"/>
              </a:ext>
            </a:extLst>
          </p:cNvPr>
          <p:cNvSpPr/>
          <p:nvPr userDrawn="1"/>
        </p:nvSpPr>
        <p:spPr bwMode="auto">
          <a:xfrm>
            <a:off x="3287390" y="4897828"/>
            <a:ext cx="2217614"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Cost structure</a:t>
            </a:r>
          </a:p>
        </p:txBody>
      </p:sp>
      <p:sp>
        <p:nvSpPr>
          <p:cNvPr id="19" name="Rectangle 18">
            <a:extLst>
              <a:ext uri="{FF2B5EF4-FFF2-40B4-BE49-F238E27FC236}">
                <a16:creationId xmlns:a16="http://schemas.microsoft.com/office/drawing/2014/main" id="{EA3B384A-75F5-5C45-B04B-C6A36674BFE8}"/>
              </a:ext>
            </a:extLst>
          </p:cNvPr>
          <p:cNvSpPr/>
          <p:nvPr userDrawn="1"/>
        </p:nvSpPr>
        <p:spPr bwMode="auto">
          <a:xfrm>
            <a:off x="7898095" y="4897828"/>
            <a:ext cx="3705641"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Revenue streams</a:t>
            </a:r>
          </a:p>
        </p:txBody>
      </p:sp>
      <p:pic>
        <p:nvPicPr>
          <p:cNvPr id="20" name="Graphic 19">
            <a:extLst>
              <a:ext uri="{FF2B5EF4-FFF2-40B4-BE49-F238E27FC236}">
                <a16:creationId xmlns:a16="http://schemas.microsoft.com/office/drawing/2014/main" id="{BB7BD84B-7559-FC44-B250-BA5E6F4F1D3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795813" y="1175856"/>
            <a:ext cx="231708" cy="231708"/>
          </a:xfrm>
          <a:prstGeom prst="rect">
            <a:avLst/>
          </a:prstGeom>
        </p:spPr>
      </p:pic>
      <p:pic>
        <p:nvPicPr>
          <p:cNvPr id="21" name="Graphic 20">
            <a:extLst>
              <a:ext uri="{FF2B5EF4-FFF2-40B4-BE49-F238E27FC236}">
                <a16:creationId xmlns:a16="http://schemas.microsoft.com/office/drawing/2014/main" id="{952C791F-1FD1-4B4D-A8C1-A770BC39434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054260" y="1175608"/>
            <a:ext cx="283464" cy="283464"/>
          </a:xfrm>
          <a:prstGeom prst="rect">
            <a:avLst/>
          </a:prstGeom>
        </p:spPr>
      </p:pic>
      <p:pic>
        <p:nvPicPr>
          <p:cNvPr id="22" name="Graphic 21">
            <a:extLst>
              <a:ext uri="{FF2B5EF4-FFF2-40B4-BE49-F238E27FC236}">
                <a16:creationId xmlns:a16="http://schemas.microsoft.com/office/drawing/2014/main" id="{C1DA98D2-C0C1-A940-8A2D-082A73E7423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140999" y="4988472"/>
            <a:ext cx="280367" cy="280367"/>
          </a:xfrm>
          <a:prstGeom prst="rect">
            <a:avLst/>
          </a:prstGeom>
        </p:spPr>
      </p:pic>
      <p:pic>
        <p:nvPicPr>
          <p:cNvPr id="23" name="Graphic 22">
            <a:extLst>
              <a:ext uri="{FF2B5EF4-FFF2-40B4-BE49-F238E27FC236}">
                <a16:creationId xmlns:a16="http://schemas.microsoft.com/office/drawing/2014/main" id="{13D6B85C-0FAE-694B-B03E-89B50097E1D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290058" y="1189627"/>
            <a:ext cx="280367" cy="280367"/>
          </a:xfrm>
          <a:prstGeom prst="rect">
            <a:avLst/>
          </a:prstGeom>
        </p:spPr>
      </p:pic>
      <p:pic>
        <p:nvPicPr>
          <p:cNvPr id="24" name="Graphic 23">
            <a:extLst>
              <a:ext uri="{FF2B5EF4-FFF2-40B4-BE49-F238E27FC236}">
                <a16:creationId xmlns:a16="http://schemas.microsoft.com/office/drawing/2014/main" id="{366A1532-68BD-894D-A1A7-0DE09CD48632}"/>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784228" y="3843743"/>
            <a:ext cx="254879" cy="254879"/>
          </a:xfrm>
          <a:prstGeom prst="rect">
            <a:avLst/>
          </a:prstGeom>
        </p:spPr>
      </p:pic>
      <p:pic>
        <p:nvPicPr>
          <p:cNvPr id="25" name="Graphic 24">
            <a:extLst>
              <a:ext uri="{FF2B5EF4-FFF2-40B4-BE49-F238E27FC236}">
                <a16:creationId xmlns:a16="http://schemas.microsoft.com/office/drawing/2014/main" id="{7C9186D0-248F-A844-857E-FFA2FB4DA04B}"/>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055809" y="5001171"/>
            <a:ext cx="280367" cy="280367"/>
          </a:xfrm>
          <a:prstGeom prst="rect">
            <a:avLst/>
          </a:prstGeom>
        </p:spPr>
      </p:pic>
      <p:pic>
        <p:nvPicPr>
          <p:cNvPr id="26" name="Graphic 25">
            <a:extLst>
              <a:ext uri="{FF2B5EF4-FFF2-40B4-BE49-F238E27FC236}">
                <a16:creationId xmlns:a16="http://schemas.microsoft.com/office/drawing/2014/main" id="{CBE1A202-D89E-694C-ADC4-E6A1196FE5EF}"/>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7386487" y="1201256"/>
            <a:ext cx="231708" cy="231708"/>
          </a:xfrm>
          <a:prstGeom prst="rect">
            <a:avLst/>
          </a:prstGeom>
        </p:spPr>
      </p:pic>
      <p:pic>
        <p:nvPicPr>
          <p:cNvPr id="27" name="Graphic 26">
            <a:extLst>
              <a:ext uri="{FF2B5EF4-FFF2-40B4-BE49-F238E27FC236}">
                <a16:creationId xmlns:a16="http://schemas.microsoft.com/office/drawing/2014/main" id="{6714B6D4-C34D-774F-8D40-E0E427E09CFD}"/>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386487" y="3094052"/>
            <a:ext cx="231708" cy="231708"/>
          </a:xfrm>
          <a:prstGeom prst="rect">
            <a:avLst/>
          </a:prstGeom>
        </p:spPr>
      </p:pic>
      <p:pic>
        <p:nvPicPr>
          <p:cNvPr id="28" name="Graphic 27">
            <a:extLst>
              <a:ext uri="{FF2B5EF4-FFF2-40B4-BE49-F238E27FC236}">
                <a16:creationId xmlns:a16="http://schemas.microsoft.com/office/drawing/2014/main" id="{F77071D0-0D83-784A-B10E-89100FA4639F}"/>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041790" y="3081104"/>
            <a:ext cx="308404" cy="308404"/>
          </a:xfrm>
          <a:prstGeom prst="rect">
            <a:avLst/>
          </a:prstGeom>
        </p:spPr>
      </p:pic>
      <p:pic>
        <p:nvPicPr>
          <p:cNvPr id="29" name="Graphic 28">
            <a:extLst>
              <a:ext uri="{FF2B5EF4-FFF2-40B4-BE49-F238E27FC236}">
                <a16:creationId xmlns:a16="http://schemas.microsoft.com/office/drawing/2014/main" id="{AFED16D2-7D82-9646-A9C2-83A03A9855E4}"/>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160049" y="1189627"/>
            <a:ext cx="280367" cy="280367"/>
          </a:xfrm>
          <a:prstGeom prst="rect">
            <a:avLst/>
          </a:prstGeom>
        </p:spPr>
      </p:pic>
      <p:sp>
        <p:nvSpPr>
          <p:cNvPr id="35" name="Text Placeholder 4">
            <a:extLst>
              <a:ext uri="{FF2B5EF4-FFF2-40B4-BE49-F238E27FC236}">
                <a16:creationId xmlns:a16="http://schemas.microsoft.com/office/drawing/2014/main" id="{CB0C5E63-BE88-8740-877A-E455D2C59EE3}"/>
              </a:ext>
            </a:extLst>
          </p:cNvPr>
          <p:cNvSpPr>
            <a:spLocks noGrp="1"/>
          </p:cNvSpPr>
          <p:nvPr>
            <p:ph type="body" sz="quarter" idx="12" hasCustomPrompt="1"/>
          </p:nvPr>
        </p:nvSpPr>
        <p:spPr>
          <a:xfrm>
            <a:off x="733425" y="1591176"/>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value props…</a:t>
            </a:r>
          </a:p>
        </p:txBody>
      </p:sp>
      <p:sp>
        <p:nvSpPr>
          <p:cNvPr id="36" name="Text Placeholder 4">
            <a:extLst>
              <a:ext uri="{FF2B5EF4-FFF2-40B4-BE49-F238E27FC236}">
                <a16:creationId xmlns:a16="http://schemas.microsoft.com/office/drawing/2014/main" id="{444F9CB8-48D4-2C4C-8C5A-F9D48FDBB027}"/>
              </a:ext>
            </a:extLst>
          </p:cNvPr>
          <p:cNvSpPr>
            <a:spLocks noGrp="1"/>
          </p:cNvSpPr>
          <p:nvPr>
            <p:ph type="body" sz="quarter" idx="13" hasCustomPrompt="1"/>
          </p:nvPr>
        </p:nvSpPr>
        <p:spPr>
          <a:xfrm>
            <a:off x="733425" y="4227284"/>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problem definitions…</a:t>
            </a:r>
          </a:p>
        </p:txBody>
      </p:sp>
      <p:sp>
        <p:nvSpPr>
          <p:cNvPr id="37" name="Text Placeholder 4">
            <a:extLst>
              <a:ext uri="{FF2B5EF4-FFF2-40B4-BE49-F238E27FC236}">
                <a16:creationId xmlns:a16="http://schemas.microsoft.com/office/drawing/2014/main" id="{12AD85A3-05A1-1247-BF40-C09EBA6E02C9}"/>
              </a:ext>
            </a:extLst>
          </p:cNvPr>
          <p:cNvSpPr>
            <a:spLocks noGrp="1"/>
          </p:cNvSpPr>
          <p:nvPr>
            <p:ph type="body" sz="quarter" idx="14" hasCustomPrompt="1"/>
          </p:nvPr>
        </p:nvSpPr>
        <p:spPr>
          <a:xfrm>
            <a:off x="3427199"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customers are…</a:t>
            </a:r>
          </a:p>
        </p:txBody>
      </p:sp>
      <p:sp>
        <p:nvSpPr>
          <p:cNvPr id="38" name="Text Placeholder 4">
            <a:extLst>
              <a:ext uri="{FF2B5EF4-FFF2-40B4-BE49-F238E27FC236}">
                <a16:creationId xmlns:a16="http://schemas.microsoft.com/office/drawing/2014/main" id="{B1624D85-334D-EA43-8FCD-91006776FF76}"/>
              </a:ext>
            </a:extLst>
          </p:cNvPr>
          <p:cNvSpPr>
            <a:spLocks noGrp="1"/>
          </p:cNvSpPr>
          <p:nvPr>
            <p:ph type="body" sz="quarter" idx="15" hasCustomPrompt="1"/>
          </p:nvPr>
        </p:nvSpPr>
        <p:spPr>
          <a:xfrm>
            <a:off x="5723465"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activities are…</a:t>
            </a:r>
          </a:p>
        </p:txBody>
      </p:sp>
      <p:sp>
        <p:nvSpPr>
          <p:cNvPr id="39" name="Text Placeholder 4">
            <a:extLst>
              <a:ext uri="{FF2B5EF4-FFF2-40B4-BE49-F238E27FC236}">
                <a16:creationId xmlns:a16="http://schemas.microsoft.com/office/drawing/2014/main" id="{4C81FFE2-3B32-7C42-953B-2DB6F854A4FE}"/>
              </a:ext>
            </a:extLst>
          </p:cNvPr>
          <p:cNvSpPr>
            <a:spLocks noGrp="1"/>
          </p:cNvSpPr>
          <p:nvPr>
            <p:ph type="body" sz="quarter" idx="16" hasCustomPrompt="1"/>
          </p:nvPr>
        </p:nvSpPr>
        <p:spPr>
          <a:xfrm>
            <a:off x="8030059"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Customer relationships…</a:t>
            </a:r>
          </a:p>
        </p:txBody>
      </p:sp>
      <p:sp>
        <p:nvSpPr>
          <p:cNvPr id="40" name="Text Placeholder 4">
            <a:extLst>
              <a:ext uri="{FF2B5EF4-FFF2-40B4-BE49-F238E27FC236}">
                <a16:creationId xmlns:a16="http://schemas.microsoft.com/office/drawing/2014/main" id="{4D242A72-34B3-594E-A04C-DCFE997B4A31}"/>
              </a:ext>
            </a:extLst>
          </p:cNvPr>
          <p:cNvSpPr>
            <a:spLocks noGrp="1"/>
          </p:cNvSpPr>
          <p:nvPr>
            <p:ph type="body" sz="quarter" idx="17" hasCustomPrompt="1"/>
          </p:nvPr>
        </p:nvSpPr>
        <p:spPr>
          <a:xfrm>
            <a:off x="9926308"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Industry competitors…</a:t>
            </a:r>
          </a:p>
        </p:txBody>
      </p:sp>
      <p:sp>
        <p:nvSpPr>
          <p:cNvPr id="41" name="Text Placeholder 4">
            <a:extLst>
              <a:ext uri="{FF2B5EF4-FFF2-40B4-BE49-F238E27FC236}">
                <a16:creationId xmlns:a16="http://schemas.microsoft.com/office/drawing/2014/main" id="{2B2689B1-ADF3-424E-8061-D599D7205ADD}"/>
              </a:ext>
            </a:extLst>
          </p:cNvPr>
          <p:cNvSpPr>
            <a:spLocks noGrp="1"/>
          </p:cNvSpPr>
          <p:nvPr>
            <p:ph type="body" sz="quarter" idx="18" hasCustomPrompt="1"/>
          </p:nvPr>
        </p:nvSpPr>
        <p:spPr>
          <a:xfrm>
            <a:off x="3427199"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partners &amp; channels are…</a:t>
            </a:r>
          </a:p>
        </p:txBody>
      </p:sp>
      <p:sp>
        <p:nvSpPr>
          <p:cNvPr id="42" name="Text Placeholder 4">
            <a:extLst>
              <a:ext uri="{FF2B5EF4-FFF2-40B4-BE49-F238E27FC236}">
                <a16:creationId xmlns:a16="http://schemas.microsoft.com/office/drawing/2014/main" id="{BDEB38DF-A189-7344-A768-5B6982EA0D17}"/>
              </a:ext>
            </a:extLst>
          </p:cNvPr>
          <p:cNvSpPr>
            <a:spLocks noGrp="1"/>
          </p:cNvSpPr>
          <p:nvPr>
            <p:ph type="body" sz="quarter" idx="19" hasCustomPrompt="1"/>
          </p:nvPr>
        </p:nvSpPr>
        <p:spPr>
          <a:xfrm>
            <a:off x="5723465"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resources are…</a:t>
            </a:r>
          </a:p>
        </p:txBody>
      </p:sp>
      <p:sp>
        <p:nvSpPr>
          <p:cNvPr id="43" name="Text Placeholder 4">
            <a:extLst>
              <a:ext uri="{FF2B5EF4-FFF2-40B4-BE49-F238E27FC236}">
                <a16:creationId xmlns:a16="http://schemas.microsoft.com/office/drawing/2014/main" id="{4E1AFBF9-E0EE-1444-96D7-BF5156FF0A18}"/>
              </a:ext>
            </a:extLst>
          </p:cNvPr>
          <p:cNvSpPr>
            <a:spLocks noGrp="1"/>
          </p:cNvSpPr>
          <p:nvPr>
            <p:ph type="body" sz="quarter" idx="20" hasCustomPrompt="1"/>
          </p:nvPr>
        </p:nvSpPr>
        <p:spPr>
          <a:xfrm>
            <a:off x="3427199" y="54340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Cost structure is…</a:t>
            </a:r>
          </a:p>
        </p:txBody>
      </p:sp>
      <p:sp>
        <p:nvSpPr>
          <p:cNvPr id="44" name="Text Placeholder 4">
            <a:extLst>
              <a:ext uri="{FF2B5EF4-FFF2-40B4-BE49-F238E27FC236}">
                <a16:creationId xmlns:a16="http://schemas.microsoft.com/office/drawing/2014/main" id="{BEC40F9C-2BEE-6943-B800-157EAE457A7E}"/>
              </a:ext>
            </a:extLst>
          </p:cNvPr>
          <p:cNvSpPr>
            <a:spLocks noGrp="1"/>
          </p:cNvSpPr>
          <p:nvPr>
            <p:ph type="body" sz="quarter" idx="21" hasCustomPrompt="1"/>
          </p:nvPr>
        </p:nvSpPr>
        <p:spPr>
          <a:xfrm>
            <a:off x="8030058" y="5434097"/>
            <a:ext cx="342437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Revenue streams are…</a:t>
            </a:r>
          </a:p>
        </p:txBody>
      </p:sp>
      <p:sp>
        <p:nvSpPr>
          <p:cNvPr id="45" name="Title 2">
            <a:extLst>
              <a:ext uri="{FF2B5EF4-FFF2-40B4-BE49-F238E27FC236}">
                <a16:creationId xmlns:a16="http://schemas.microsoft.com/office/drawing/2014/main" id="{8DE12D4B-D2A5-4322-A9DC-EF2E6D6633D4}"/>
              </a:ext>
            </a:extLst>
          </p:cNvPr>
          <p:cNvSpPr>
            <a:spLocks noGrp="1"/>
          </p:cNvSpPr>
          <p:nvPr>
            <p:ph type="title"/>
          </p:nvPr>
        </p:nvSpPr>
        <p:spPr>
          <a:xfrm>
            <a:off x="584200" y="457200"/>
            <a:ext cx="11025188"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3" name="TextBox 32">
            <a:extLst>
              <a:ext uri="{FF2B5EF4-FFF2-40B4-BE49-F238E27FC236}">
                <a16:creationId xmlns:a16="http://schemas.microsoft.com/office/drawing/2014/main" id="{E0167C7D-2152-4C51-A0DC-8D7746377ECE}"/>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053133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 column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584200"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6239445"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6951"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6951"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6652196"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6652196"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9" name="TextBox 8">
            <a:extLst>
              <a:ext uri="{FF2B5EF4-FFF2-40B4-BE49-F238E27FC236}">
                <a16:creationId xmlns:a16="http://schemas.microsoft.com/office/drawing/2014/main" id="{B6917A08-6DD1-4CA7-B342-E57004069B43}"/>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230519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 column boxe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CB69BF-3A64-4E46-8F9F-B042E821429A}"/>
              </a:ext>
            </a:extLst>
          </p:cNvPr>
          <p:cNvSpPr/>
          <p:nvPr userDrawn="1"/>
        </p:nvSpPr>
        <p:spPr bwMode="auto">
          <a:xfrm>
            <a:off x="4356099"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5842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8127999" y="1436688"/>
            <a:ext cx="3478783"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93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93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68BA27B9-85A0-49D0-998E-0E3851D48E82}"/>
              </a:ext>
            </a:extLst>
          </p:cNvPr>
          <p:cNvSpPr>
            <a:spLocks noGrp="1"/>
          </p:cNvSpPr>
          <p:nvPr>
            <p:ph type="body" sz="quarter" idx="18"/>
          </p:nvPr>
        </p:nvSpPr>
        <p:spPr>
          <a:xfrm>
            <a:off x="4771231"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6BCF8FDB-792E-49AF-875A-BC98235BB58E}"/>
              </a:ext>
            </a:extLst>
          </p:cNvPr>
          <p:cNvSpPr>
            <a:spLocks noGrp="1"/>
          </p:cNvSpPr>
          <p:nvPr>
            <p:ph type="body" sz="quarter" idx="19"/>
          </p:nvPr>
        </p:nvSpPr>
        <p:spPr>
          <a:xfrm>
            <a:off x="4771231"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5" name="Rectangle 14">
            <a:extLst>
              <a:ext uri="{FF2B5EF4-FFF2-40B4-BE49-F238E27FC236}">
                <a16:creationId xmlns:a16="http://schemas.microsoft.com/office/drawing/2014/main" id="{0B1AF903-0040-4D7E-A33F-1E7E5F9262AB}"/>
              </a:ext>
            </a:extLst>
          </p:cNvPr>
          <p:cNvSpPr/>
          <p:nvPr userDrawn="1"/>
        </p:nvSpPr>
        <p:spPr bwMode="auto">
          <a:xfrm>
            <a:off x="81280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3">
            <a:extLst>
              <a:ext uri="{FF2B5EF4-FFF2-40B4-BE49-F238E27FC236}">
                <a16:creationId xmlns:a16="http://schemas.microsoft.com/office/drawing/2014/main" id="{35775668-B416-43B2-B932-AACA4B9D630B}"/>
              </a:ext>
            </a:extLst>
          </p:cNvPr>
          <p:cNvSpPr>
            <a:spLocks noGrp="1"/>
          </p:cNvSpPr>
          <p:nvPr>
            <p:ph type="body" sz="quarter" idx="20"/>
          </p:nvPr>
        </p:nvSpPr>
        <p:spPr>
          <a:xfrm>
            <a:off x="85431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85431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8" name="TextBox 17">
            <a:extLst>
              <a:ext uri="{FF2B5EF4-FFF2-40B4-BE49-F238E27FC236}">
                <a16:creationId xmlns:a16="http://schemas.microsoft.com/office/drawing/2014/main" id="{46683B4F-5C61-4BAD-A8F0-C5EEDA07177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35558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3792">
          <p15:clr>
            <a:srgbClr val="5ACBF0"/>
          </p15:clr>
        </p15:guide>
        <p15:guide id="29" orient="horz" pos="1272">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 column 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586653"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339576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lvl="0" algn="ctr" defTabSz="932192" fontAlgn="base">
              <a:spcBef>
                <a:spcPct val="0"/>
              </a:spcBef>
              <a:spcAft>
                <a:spcPts val="1799"/>
              </a:spcAft>
              <a:defRPr/>
            </a:pPr>
            <a:endParaRPr lang="en-US" sz="1800">
              <a:solidFill>
                <a:srgbClr val="1A1A1A"/>
              </a:solidFill>
              <a:latin typeface="Segoe UI Semibold"/>
              <a:cs typeface="Segoe UI" pitchFamily="34" charset="0"/>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620487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lang="en-US" sz="1800">
              <a:solidFill>
                <a:srgbClr val="1A1A1A"/>
              </a:solidFill>
              <a:latin typeface="Segoe UI Semibold"/>
              <a:cs typeface="Segoe UI" pitchFamily="34" charset="0"/>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9013985"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algn="ctr"/>
            <a:endParaRPr lang="en-US" sz="1800">
              <a:solidFill>
                <a:srgbClr val="1A1A1A"/>
              </a:solidFill>
              <a:latin typeface="Segoe UI Semibold"/>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001246"/>
            <a:ext cx="11018520" cy="553998"/>
          </a:xfrm>
        </p:spPr>
        <p:txBody>
          <a:bodyPr anchor="b" anchorCtr="0"/>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974321"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378343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659254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9401653"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6024881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ottom horizontal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1466850"/>
            <a:ext cx="12192000" cy="53911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588263" y="20297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588263" y="26779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FECD7D8B-D7A1-4F87-97F0-A89107FBD8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01087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Bottom horizontal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7D6ED0-F6A9-4E7A-80C5-6A8B06500FBB}"/>
              </a:ext>
            </a:extLst>
          </p:cNvPr>
          <p:cNvSpPr/>
          <p:nvPr userDrawn="1"/>
        </p:nvSpPr>
        <p:spPr bwMode="auto">
          <a:xfrm>
            <a:off x="0" y="5607050"/>
            <a:ext cx="12192000" cy="125095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1250950"/>
            <a:ext cx="12192000" cy="435610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A00A5C-310D-4F48-BA0D-6FD3A3699367}"/>
              </a:ext>
            </a:extLst>
          </p:cNvPr>
          <p:cNvSpPr>
            <a:spLocks noGrp="1"/>
          </p:cNvSpPr>
          <p:nvPr>
            <p:ph type="body" sz="quarter" idx="21"/>
          </p:nvPr>
        </p:nvSpPr>
        <p:spPr>
          <a:xfrm>
            <a:off x="588262" y="5908357"/>
            <a:ext cx="3183638" cy="215444"/>
          </a:xfrm>
        </p:spPr>
        <p:txBody>
          <a:bodyPr anchor="t" anchorCtr="0"/>
          <a:lstStyle>
            <a:lvl1pPr marL="0" indent="0" algn="l">
              <a:spcBef>
                <a:spcPts val="0"/>
              </a:spcBef>
              <a:buNone/>
              <a:defRPr sz="14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5BB2E87B-6853-460D-810A-83A45066787B}"/>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37282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32084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lgn="l">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3FB9FE04-6DA2-4C78-80EE-FEF751819306}"/>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710855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F1193F2-6F8D-4837-B57B-22EF647BAAE0}"/>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2483417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8113"/>
            <a:ext cx="4163125" cy="861774"/>
          </a:xfrm>
        </p:spPr>
        <p:txBody>
          <a:bodyPr anchor="ctr" anchorCtr="0"/>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627687" y="293687"/>
            <a:ext cx="6270626" cy="627062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E51D4497-B0D1-46D3-9F3C-E7E13401B14B}"/>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233614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 photo coll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98551" y="292100"/>
            <a:ext cx="5199762" cy="6273800"/>
          </a:xfrm>
          <a:blipFill>
            <a:blip r:embed="rId2"/>
            <a:stretch>
              <a:fillRect l="-10308" r="-10348"/>
            </a:stretch>
          </a:blipFill>
          <a:effectLst>
            <a:outerShdw blurRad="152400" sx="102000" sy="102000" algn="ctr" rotWithShape="0">
              <a:prstClr val="black">
                <a:alpha val="20000"/>
              </a:prstClr>
            </a:outerShdw>
          </a:effectLst>
        </p:spPr>
        <p:txBody>
          <a:bodyPr lIns="1280160" tIns="2103120" rIns="12801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1883085-A662-4C6A-B5D7-67D30D885BCE}"/>
              </a:ext>
            </a:extLst>
          </p:cNvPr>
          <p:cNvSpPr>
            <a:spLocks noGrp="1"/>
          </p:cNvSpPr>
          <p:nvPr>
            <p:ph type="pic" sz="quarter" idx="12" hasCustomPrompt="1"/>
          </p:nvPr>
        </p:nvSpPr>
        <p:spPr bwMode="gray">
          <a:xfrm>
            <a:off x="5353050" y="1905000"/>
            <a:ext cx="2162176" cy="3048000"/>
          </a:xfrm>
          <a:blipFill>
            <a:blip r:embed="rId2"/>
            <a:stretch>
              <a:fillRect l="-20231" r="-20740"/>
            </a:stretch>
          </a:blipFill>
          <a:effectLst>
            <a:outerShdw blurRad="152400" sx="102000" sy="102000" algn="ctr" rotWithShape="0">
              <a:prstClr val="black">
                <a:alpha val="20000"/>
              </a:prstClr>
            </a:outerShdw>
          </a:effectLst>
        </p:spPr>
        <p:txBody>
          <a:bodyPr lIns="365760" tIns="914400" rIns="3657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BAD3D568-FD85-4518-912A-97E14C4C45AB}"/>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030009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Quotation &amp; Sq photo">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916612" y="582612"/>
            <a:ext cx="5692776" cy="569277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8113"/>
            <a:ext cx="3364612" cy="861774"/>
          </a:xfrm>
        </p:spPr>
        <p:txBody>
          <a:bodyPr anchor="ctr" anchorCtr="0"/>
          <a:lstStyle>
            <a:lvl1pPr>
              <a:defRPr sz="2800"/>
            </a:lvl1pPr>
          </a:lstStyle>
          <a:p>
            <a:r>
              <a:rPr lang="en-US"/>
              <a:t>Square photo layout with smaller text</a:t>
            </a:r>
          </a:p>
        </p:txBody>
      </p:sp>
      <p:sp>
        <p:nvSpPr>
          <p:cNvPr id="11" name="TextBox 10">
            <a:extLst>
              <a:ext uri="{FF2B5EF4-FFF2-40B4-BE49-F238E27FC236}">
                <a16:creationId xmlns:a16="http://schemas.microsoft.com/office/drawing/2014/main" id="{B6973735-BEB5-42B8-8623-8CC1BCBE42A2}"/>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2" name="Rectangle 11">
            <a:extLst>
              <a:ext uri="{FF2B5EF4-FFF2-40B4-BE49-F238E27FC236}">
                <a16:creationId xmlns:a16="http://schemas.microsoft.com/office/drawing/2014/main" id="{E972A9BA-A283-401E-9981-207F3801B9D3}"/>
              </a:ext>
            </a:extLst>
          </p:cNvPr>
          <p:cNvSpPr/>
          <p:nvPr userDrawn="1"/>
        </p:nvSpPr>
        <p:spPr bwMode="auto">
          <a:xfrm>
            <a:off x="5334000" y="1273969"/>
            <a:ext cx="1793357" cy="4310062"/>
          </a:xfrm>
          <a:prstGeom prst="rect">
            <a:avLst/>
          </a:prstGeom>
          <a:solidFill>
            <a:srgbClr val="FFFFFF"/>
          </a:solidFill>
          <a:ln w="9525" cap="flat" cmpd="sng" algn="ctr">
            <a:noFill/>
            <a:prstDash val="solid"/>
          </a:ln>
          <a:effectLst>
            <a:outerShdw blurRad="190500" dist="38100" dir="10800000" algn="r" rotWithShape="0">
              <a:prstClr val="black">
                <a:alpha val="25000"/>
              </a:prstClr>
            </a:outerShdw>
          </a:effectLst>
        </p:spPr>
        <p:txBody>
          <a:bodyPr rot="0" spcFirstLastPara="0" vertOverflow="overflow" horzOverflow="overflow" vert="horz" wrap="square" lIns="274320" tIns="146304" rIns="365760" bIns="146304" numCol="1" spcCol="0" rtlCol="0" fromWordArt="0" anchor="ctr" anchorCtr="0" forceAA="0" compatLnSpc="1">
            <a:prstTxWarp prst="textNoShape">
              <a:avLst/>
            </a:prstTxWarp>
            <a:noAutofit/>
          </a:bodyPr>
          <a:lstStyle/>
          <a:p>
            <a:pPr marL="60325" marR="0" lvl="0" indent="-60325"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F34989AF-9EDC-4CC0-8AA0-8890F57B55C6}"/>
              </a:ext>
            </a:extLst>
          </p:cNvPr>
          <p:cNvSpPr>
            <a:spLocks noGrp="1"/>
          </p:cNvSpPr>
          <p:nvPr>
            <p:ph type="body" sz="quarter" idx="21"/>
          </p:nvPr>
        </p:nvSpPr>
        <p:spPr>
          <a:xfrm>
            <a:off x="5584421" y="1714499"/>
            <a:ext cx="1264054" cy="2495551"/>
          </a:xfrm>
        </p:spPr>
        <p:txBody>
          <a:bodyPr anchor="t" anchorCtr="0"/>
          <a:lstStyle>
            <a:lvl1pPr marL="0" indent="0" algn="l">
              <a:spcBef>
                <a:spcPts val="0"/>
              </a:spcBef>
              <a:buNone/>
              <a:defRPr sz="16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73260058-1F84-4062-93EC-CF8EA263ED07}"/>
              </a:ext>
            </a:extLst>
          </p:cNvPr>
          <p:cNvSpPr>
            <a:spLocks noGrp="1"/>
          </p:cNvSpPr>
          <p:nvPr>
            <p:ph type="body" sz="quarter" idx="22"/>
          </p:nvPr>
        </p:nvSpPr>
        <p:spPr>
          <a:xfrm>
            <a:off x="5584421" y="4527708"/>
            <a:ext cx="1264054" cy="738664"/>
          </a:xfrm>
        </p:spPr>
        <p:txBody>
          <a:bodyPr anchor="t" anchorCtr="0"/>
          <a:lstStyle>
            <a:lvl1pPr marL="0" indent="0" algn="l">
              <a:spcBef>
                <a:spcPts val="0"/>
              </a:spcBef>
              <a:buNone/>
              <a:defRPr sz="1600">
                <a:solidFill>
                  <a:schemeClr val="accent1"/>
                </a:solidFill>
                <a:latin typeface="+mn-lt"/>
              </a:defRPr>
            </a:lvl1pPr>
          </a:lstStyle>
          <a:p>
            <a:pPr lvl="0"/>
            <a:r>
              <a:rPr lang="en-US"/>
              <a:t>Click to edit Master text styles</a:t>
            </a:r>
          </a:p>
        </p:txBody>
      </p:sp>
      <p:sp>
        <p:nvSpPr>
          <p:cNvPr id="15" name="TextBox 14">
            <a:extLst>
              <a:ext uri="{FF2B5EF4-FFF2-40B4-BE49-F238E27FC236}">
                <a16:creationId xmlns:a16="http://schemas.microsoft.com/office/drawing/2014/main" id="{289AF701-C88F-44A3-8F2B-8E935811D086}"/>
              </a:ext>
            </a:extLst>
          </p:cNvPr>
          <p:cNvSpPr txBox="1"/>
          <p:nvPr userDrawn="1"/>
        </p:nvSpPr>
        <p:spPr>
          <a:xfrm>
            <a:off x="5488425" y="139684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
        <p:nvSpPr>
          <p:cNvPr id="16" name="TextBox 15">
            <a:extLst>
              <a:ext uri="{FF2B5EF4-FFF2-40B4-BE49-F238E27FC236}">
                <a16:creationId xmlns:a16="http://schemas.microsoft.com/office/drawing/2014/main" id="{DFC6303F-A980-4D42-982C-AE1532163146}"/>
              </a:ext>
            </a:extLst>
          </p:cNvPr>
          <p:cNvSpPr txBox="1"/>
          <p:nvPr userDrawn="1"/>
        </p:nvSpPr>
        <p:spPr>
          <a:xfrm>
            <a:off x="6764670" y="400173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Tree>
    <p:extLst>
      <p:ext uri="{BB962C8B-B14F-4D97-AF65-F5344CB8AC3E}">
        <p14:creationId xmlns:p14="http://schemas.microsoft.com/office/powerpoint/2010/main" val="33452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Full photo with boxed content">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6858000"/>
          </a:xfrm>
          <a:blipFill>
            <a:blip r:embed="rId2"/>
            <a:stretch>
              <a:fillRect/>
            </a:stretch>
          </a:blipFill>
          <a:effectLst/>
        </p:spPr>
        <p:txBody>
          <a:bodyPr vert="horz" wrap="square" lIns="1645920" tIns="2651760" rIns="45720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a:t>
            </a:r>
            <a:br>
              <a:rPr lang="en-US"/>
            </a:br>
            <a:r>
              <a:rPr lang="en-US"/>
              <a:t>your photo here </a:t>
            </a:r>
            <a:br>
              <a:rPr lang="en-US"/>
            </a:br>
            <a:r>
              <a:rPr lang="en-US"/>
              <a:t>or click</a:t>
            </a:r>
            <a:br>
              <a:rPr lang="en-US"/>
            </a:br>
            <a:r>
              <a:rPr lang="en-US"/>
              <a:t>or tap icon</a:t>
            </a:r>
            <a:br>
              <a:rPr lang="en-US"/>
            </a:br>
            <a:r>
              <a:rPr lang="en-US"/>
              <a:t>below </a:t>
            </a:r>
            <a:br>
              <a:rPr lang="en-US"/>
            </a:br>
            <a:r>
              <a:rPr lang="en-US"/>
              <a:t>to insert</a:t>
            </a:r>
          </a:p>
        </p:txBody>
      </p:sp>
      <p:sp>
        <p:nvSpPr>
          <p:cNvPr id="8" name="Rectangle 7">
            <a:extLst>
              <a:ext uri="{FF2B5EF4-FFF2-40B4-BE49-F238E27FC236}">
                <a16:creationId xmlns:a16="http://schemas.microsoft.com/office/drawing/2014/main" id="{4FCBD380-45A1-4F9B-90A9-23506DE084E4}"/>
              </a:ext>
            </a:extLst>
          </p:cNvPr>
          <p:cNvSpPr/>
          <p:nvPr userDrawn="1"/>
        </p:nvSpPr>
        <p:spPr bwMode="auto">
          <a:xfrm>
            <a:off x="584200" y="868680"/>
            <a:ext cx="5120640" cy="5120640"/>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Text Placeholder 3">
            <a:extLst>
              <a:ext uri="{FF2B5EF4-FFF2-40B4-BE49-F238E27FC236}">
                <a16:creationId xmlns:a16="http://schemas.microsoft.com/office/drawing/2014/main" id="{D7A80F8C-915C-46C0-91D3-DCE93A080D3D}"/>
              </a:ext>
            </a:extLst>
          </p:cNvPr>
          <p:cNvSpPr>
            <a:spLocks noGrp="1"/>
          </p:cNvSpPr>
          <p:nvPr>
            <p:ph type="body" sz="quarter" idx="16"/>
          </p:nvPr>
        </p:nvSpPr>
        <p:spPr>
          <a:xfrm>
            <a:off x="996952" y="1267018"/>
            <a:ext cx="4175124" cy="1107996"/>
          </a:xfrm>
        </p:spPr>
        <p:txBody>
          <a:bodyPr/>
          <a:lstStyle>
            <a:lvl1pPr marL="0" indent="0" algn="l">
              <a:spcBef>
                <a:spcPts val="0"/>
              </a:spcBef>
              <a:buNone/>
              <a:defRPr sz="3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B11CA0A6-642E-4E90-9C03-D8414E2BA4D3}"/>
              </a:ext>
            </a:extLst>
          </p:cNvPr>
          <p:cNvSpPr>
            <a:spLocks noGrp="1"/>
          </p:cNvSpPr>
          <p:nvPr>
            <p:ph type="body" sz="quarter" idx="17"/>
          </p:nvPr>
        </p:nvSpPr>
        <p:spPr>
          <a:xfrm>
            <a:off x="996952" y="2666999"/>
            <a:ext cx="4175124" cy="2923983"/>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80115257-E287-46D1-BB4C-AA8B13D88752}"/>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97060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8"/>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8"/>
                                        </p:tgtEl>
                                        <p:attrNameLst>
                                          <p:attrName>ppt_x</p:attrName>
                                          <p:attrName>ppt_y</p:attrName>
                                        </p:attrNameLst>
                                      </p:cBhvr>
                                      <p:rCtr x="-10508" y="1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Lst>
  </p:timing>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ottom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DA2E0E2F-AF7B-4B32-ADD9-C64065CAB8C5}"/>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9814541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op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829C3B1-5FD6-43C8-A4A9-A447146C50A6}"/>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6003566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8378E22D-46BB-4CDE-A2D2-C7EEFF01B67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520362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ree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62F75F5A-9513-419B-A43A-C84D8DB0EE09}"/>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9168857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08329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43269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our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1F433AF-BBB7-4B77-BA84-F53F071A622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8674815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ix photo content">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AA898FA5-4139-4CD9-975B-D14D3DA92592}"/>
              </a:ext>
            </a:extLst>
          </p:cNvPr>
          <p:cNvSpPr>
            <a:spLocks noGrp="1"/>
          </p:cNvSpPr>
          <p:nvPr>
            <p:ph type="body" sz="quarter" idx="16"/>
          </p:nvPr>
        </p:nvSpPr>
        <p:spPr>
          <a:xfrm>
            <a:off x="584198" y="3297907"/>
            <a:ext cx="3469069" cy="246221"/>
          </a:xfrm>
        </p:spPr>
        <p:txBody>
          <a:bodyPr/>
          <a:lstStyle>
            <a:lvl1pPr marL="0" indent="0" algn="l">
              <a:spcBef>
                <a:spcPts val="0"/>
              </a:spcBef>
              <a:buNone/>
              <a:defRPr sz="16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71135C8-C715-4906-B9D0-920B6505AAC0}"/>
              </a:ext>
            </a:extLst>
          </p:cNvPr>
          <p:cNvSpPr>
            <a:spLocks noGrp="1"/>
          </p:cNvSpPr>
          <p:nvPr>
            <p:ph type="pic" sz="quarter" idx="13" hasCustomPrompt="1"/>
          </p:nvPr>
        </p:nvSpPr>
        <p:spPr bwMode="gray">
          <a:xfrm>
            <a:off x="588262"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6" name="Title 7">
            <a:extLst>
              <a:ext uri="{FF2B5EF4-FFF2-40B4-BE49-F238E27FC236}">
                <a16:creationId xmlns:a16="http://schemas.microsoft.com/office/drawing/2014/main" id="{1068B44D-FDE0-4AAB-9472-EBE40B99A18B}"/>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A173FD7-9C0C-401C-977F-E3600A1009CF}"/>
              </a:ext>
            </a:extLst>
          </p:cNvPr>
          <p:cNvSpPr>
            <a:spLocks noGrp="1"/>
          </p:cNvSpPr>
          <p:nvPr>
            <p:ph type="body" sz="quarter" idx="17"/>
          </p:nvPr>
        </p:nvSpPr>
        <p:spPr>
          <a:xfrm>
            <a:off x="4358386" y="3297907"/>
            <a:ext cx="3469069" cy="246221"/>
          </a:xfrm>
        </p:spPr>
        <p:txBody>
          <a:bodyPr/>
          <a:lstStyle>
            <a:lvl1pPr marL="0" indent="0" algn="l">
              <a:spcBef>
                <a:spcPts val="0"/>
              </a:spcBef>
              <a:buNone/>
              <a:defRPr sz="16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782D12B8-D39B-4BF3-8687-A1BE9D489877}"/>
              </a:ext>
            </a:extLst>
          </p:cNvPr>
          <p:cNvSpPr>
            <a:spLocks noGrp="1"/>
          </p:cNvSpPr>
          <p:nvPr>
            <p:ph type="pic" sz="quarter" idx="18" hasCustomPrompt="1"/>
          </p:nvPr>
        </p:nvSpPr>
        <p:spPr bwMode="gray">
          <a:xfrm>
            <a:off x="4362450"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9" name="Text Placeholder 3">
            <a:extLst>
              <a:ext uri="{FF2B5EF4-FFF2-40B4-BE49-F238E27FC236}">
                <a16:creationId xmlns:a16="http://schemas.microsoft.com/office/drawing/2014/main" id="{5136DE26-84AC-47E6-8C58-BABB89061091}"/>
              </a:ext>
            </a:extLst>
          </p:cNvPr>
          <p:cNvSpPr>
            <a:spLocks noGrp="1"/>
          </p:cNvSpPr>
          <p:nvPr>
            <p:ph type="body" sz="quarter" idx="19"/>
          </p:nvPr>
        </p:nvSpPr>
        <p:spPr>
          <a:xfrm>
            <a:off x="8128510" y="3297907"/>
            <a:ext cx="3469069" cy="246221"/>
          </a:xfrm>
        </p:spPr>
        <p:txBody>
          <a:bodyPr/>
          <a:lstStyle>
            <a:lvl1pPr marL="0" indent="0" algn="l">
              <a:spcBef>
                <a:spcPts val="0"/>
              </a:spcBef>
              <a:buNone/>
              <a:defRPr sz="16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7B88FB03-AFEE-43C0-B307-386FD4191CEA}"/>
              </a:ext>
            </a:extLst>
          </p:cNvPr>
          <p:cNvSpPr>
            <a:spLocks noGrp="1"/>
          </p:cNvSpPr>
          <p:nvPr>
            <p:ph type="pic" sz="quarter" idx="20" hasCustomPrompt="1"/>
          </p:nvPr>
        </p:nvSpPr>
        <p:spPr bwMode="gray">
          <a:xfrm>
            <a:off x="8132574"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A6910918-77C3-4CB0-B84F-86F28F5496E1}"/>
              </a:ext>
            </a:extLst>
          </p:cNvPr>
          <p:cNvSpPr>
            <a:spLocks noGrp="1"/>
          </p:cNvSpPr>
          <p:nvPr>
            <p:ph type="body" sz="quarter" idx="21"/>
          </p:nvPr>
        </p:nvSpPr>
        <p:spPr>
          <a:xfrm>
            <a:off x="584198" y="6018372"/>
            <a:ext cx="3469069" cy="246221"/>
          </a:xfrm>
        </p:spPr>
        <p:txBody>
          <a:bodyPr/>
          <a:lstStyle>
            <a:lvl1pPr marL="0" indent="0" algn="l">
              <a:spcBef>
                <a:spcPts val="0"/>
              </a:spcBef>
              <a:buNone/>
              <a:defRPr sz="16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1D689E5C-AD5E-4A91-87A6-E55AA726DDE6}"/>
              </a:ext>
            </a:extLst>
          </p:cNvPr>
          <p:cNvSpPr>
            <a:spLocks noGrp="1"/>
          </p:cNvSpPr>
          <p:nvPr>
            <p:ph type="pic" sz="quarter" idx="22" hasCustomPrompt="1"/>
          </p:nvPr>
        </p:nvSpPr>
        <p:spPr bwMode="gray">
          <a:xfrm>
            <a:off x="588262"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3" name="Text Placeholder 3">
            <a:extLst>
              <a:ext uri="{FF2B5EF4-FFF2-40B4-BE49-F238E27FC236}">
                <a16:creationId xmlns:a16="http://schemas.microsoft.com/office/drawing/2014/main" id="{633DBE78-A931-4D22-8064-1F41CEC37F96}"/>
              </a:ext>
            </a:extLst>
          </p:cNvPr>
          <p:cNvSpPr>
            <a:spLocks noGrp="1"/>
          </p:cNvSpPr>
          <p:nvPr>
            <p:ph type="body" sz="quarter" idx="23"/>
          </p:nvPr>
        </p:nvSpPr>
        <p:spPr>
          <a:xfrm>
            <a:off x="4358386" y="6018372"/>
            <a:ext cx="3469069" cy="246221"/>
          </a:xfrm>
        </p:spPr>
        <p:txBody>
          <a:bodyPr/>
          <a:lstStyle>
            <a:lvl1pPr marL="0" indent="0" algn="l">
              <a:spcBef>
                <a:spcPts val="0"/>
              </a:spcBef>
              <a:buNone/>
              <a:defRPr sz="1600"/>
            </a:lvl1pPr>
          </a:lstStyle>
          <a:p>
            <a:pPr lvl="0"/>
            <a:r>
              <a:rPr lang="en-US"/>
              <a:t>Click to edit Master text styles</a:t>
            </a:r>
          </a:p>
        </p:txBody>
      </p:sp>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EFD0E6C4-D2B8-43AC-82C6-9274C0DEF90B}"/>
              </a:ext>
            </a:extLst>
          </p:cNvPr>
          <p:cNvSpPr>
            <a:spLocks noGrp="1"/>
          </p:cNvSpPr>
          <p:nvPr>
            <p:ph type="pic" sz="quarter" idx="24" hasCustomPrompt="1"/>
          </p:nvPr>
        </p:nvSpPr>
        <p:spPr bwMode="gray">
          <a:xfrm>
            <a:off x="4362450"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5" name="Text Placeholder 3">
            <a:extLst>
              <a:ext uri="{FF2B5EF4-FFF2-40B4-BE49-F238E27FC236}">
                <a16:creationId xmlns:a16="http://schemas.microsoft.com/office/drawing/2014/main" id="{4BB6EBFA-9280-4898-8136-05F02689B792}"/>
              </a:ext>
            </a:extLst>
          </p:cNvPr>
          <p:cNvSpPr>
            <a:spLocks noGrp="1"/>
          </p:cNvSpPr>
          <p:nvPr>
            <p:ph type="body" sz="quarter" idx="25"/>
          </p:nvPr>
        </p:nvSpPr>
        <p:spPr>
          <a:xfrm>
            <a:off x="8128510" y="6018372"/>
            <a:ext cx="3469069" cy="246221"/>
          </a:xfrm>
        </p:spPr>
        <p:txBody>
          <a:bodyPr/>
          <a:lstStyle>
            <a:lvl1pPr marL="0" indent="0" algn="l">
              <a:spcBef>
                <a:spcPts val="0"/>
              </a:spcBef>
              <a:buNone/>
              <a:defRPr sz="1600"/>
            </a:lvl1pPr>
          </a:lstStyle>
          <a:p>
            <a:pPr lvl="0"/>
            <a:r>
              <a:rPr lang="en-US"/>
              <a:t>Click to edit Master text styles</a:t>
            </a:r>
          </a:p>
        </p:txBody>
      </p:sp>
      <p:sp>
        <p:nvSpPr>
          <p:cNvPr id="26" name="Picture Placeholder" descr="This photo is a 'placeholder' only. Drag or drop your photo here, or click and tap the center to insert a photo.">
            <a:extLst>
              <a:ext uri="{FF2B5EF4-FFF2-40B4-BE49-F238E27FC236}">
                <a16:creationId xmlns:a16="http://schemas.microsoft.com/office/drawing/2014/main" id="{CA962D04-57E2-4BB5-8BA7-38F1F8D7CEEB}"/>
              </a:ext>
            </a:extLst>
          </p:cNvPr>
          <p:cNvSpPr>
            <a:spLocks noGrp="1"/>
          </p:cNvSpPr>
          <p:nvPr>
            <p:ph type="pic" sz="quarter" idx="26" hasCustomPrompt="1"/>
          </p:nvPr>
        </p:nvSpPr>
        <p:spPr bwMode="gray">
          <a:xfrm>
            <a:off x="8132574"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7" name="TextBox 26">
            <a:extLst>
              <a:ext uri="{FF2B5EF4-FFF2-40B4-BE49-F238E27FC236}">
                <a16:creationId xmlns:a16="http://schemas.microsoft.com/office/drawing/2014/main" id="{69D13E91-C0D3-4150-9C42-87C58EAA500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665601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2448">
          <p15:clr>
            <a:srgbClr val="5ACBF0"/>
          </p15:clr>
        </p15:guide>
        <p15:guide id="9" pos="5123">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1436688"/>
            <a:ext cx="3494088" cy="4832350"/>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FCE0B57E-CAD9-49D5-AAF1-B3812745393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35503393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Dark blue) -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137649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White) -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382336-8312-4A74-994C-BBC0184437B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7494618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Gray) - Cont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9689651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Gray title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78762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573279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573279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573279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573279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573279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userDrawn="1">
            <p:ph type="body" sz="quarter" idx="11"/>
          </p:nvPr>
        </p:nvSpPr>
        <p:spPr>
          <a:xfrm>
            <a:off x="678762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userDrawn="1">
            <p:ph type="body" sz="quarter" idx="12"/>
          </p:nvPr>
        </p:nvSpPr>
        <p:spPr>
          <a:xfrm>
            <a:off x="678762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userDrawn="1">
            <p:ph type="body" sz="quarter" idx="13"/>
          </p:nvPr>
        </p:nvSpPr>
        <p:spPr>
          <a:xfrm>
            <a:off x="678762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userDrawn="1">
            <p:ph type="body" sz="quarter" idx="14"/>
          </p:nvPr>
        </p:nvSpPr>
        <p:spPr>
          <a:xfrm>
            <a:off x="678762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484272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737715-EFA0-4044-B14B-C86ADE3789F4}"/>
              </a:ext>
              <a:ext uri="{C183D7F6-B498-43B3-948B-1728B52AA6E4}">
                <adec:decorative xmlns:adec="http://schemas.microsoft.com/office/drawing/2017/decorative" val="1"/>
              </a:ext>
            </a:extLst>
          </p:cNvPr>
          <p:cNvSpPr/>
          <p:nvPr userDrawn="1"/>
        </p:nvSpPr>
        <p:spPr bwMode="blackWhite">
          <a:xfrm>
            <a:off x="0" y="0"/>
            <a:ext cx="60960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6BF09AD-256C-4936-AE70-97DE6263A6AB}"/>
              </a:ext>
              <a:ext uri="{C183D7F6-B498-43B3-948B-1728B52AA6E4}">
                <adec:decorative xmlns:adec="http://schemas.microsoft.com/office/drawing/2017/decorative" val="1"/>
              </a:ext>
            </a:extLst>
          </p:cNvPr>
          <p:cNvSpPr/>
          <p:nvPr userDrawn="1"/>
        </p:nvSpPr>
        <p:spPr bwMode="blackWhite">
          <a:xfrm>
            <a:off x="6096000" y="0"/>
            <a:ext cx="60960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itle 2">
            <a:extLst>
              <a:ext uri="{FF2B5EF4-FFF2-40B4-BE49-F238E27FC236}">
                <a16:creationId xmlns:a16="http://schemas.microsoft.com/office/drawing/2014/main" id="{869A0AB1-6BB3-426F-95C2-2312D294D230}"/>
              </a:ext>
            </a:extLst>
          </p:cNvPr>
          <p:cNvSpPr>
            <a:spLocks noGrp="1"/>
          </p:cNvSpPr>
          <p:nvPr>
            <p:ph type="title"/>
          </p:nvPr>
        </p:nvSpPr>
        <p:spPr>
          <a:xfrm>
            <a:off x="588264" y="3244334"/>
            <a:ext cx="4593336" cy="369332"/>
          </a:xfrm>
        </p:spPr>
        <p:txBody>
          <a:bodyPr anchor="ctr" anchorCtr="0"/>
          <a:lstStyle>
            <a:lvl1pPr>
              <a:defRPr sz="2400"/>
            </a:lvl1pPr>
          </a:lstStyle>
          <a:p>
            <a:r>
              <a:rPr lang="en-US"/>
              <a:t>Click to edit Master title style</a:t>
            </a:r>
          </a:p>
        </p:txBody>
      </p:sp>
      <p:sp>
        <p:nvSpPr>
          <p:cNvPr id="12" name="Title 2">
            <a:extLst>
              <a:ext uri="{FF2B5EF4-FFF2-40B4-BE49-F238E27FC236}">
                <a16:creationId xmlns:a16="http://schemas.microsoft.com/office/drawing/2014/main" id="{DCF6396D-67B6-4D04-9611-73F20A4963F7}"/>
              </a:ext>
            </a:extLst>
          </p:cNvPr>
          <p:cNvSpPr txBox="1">
            <a:spLocks/>
          </p:cNvSpPr>
          <p:nvPr userDrawn="1"/>
        </p:nvSpPr>
        <p:spPr>
          <a:xfrm>
            <a:off x="6684264" y="3244334"/>
            <a:ext cx="4593336" cy="369332"/>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sz="2400"/>
              <a:t>Click to edit Master title style</a:t>
            </a:r>
          </a:p>
        </p:txBody>
      </p:sp>
      <p:sp>
        <p:nvSpPr>
          <p:cNvPr id="14" name="TextBox 13">
            <a:extLst>
              <a:ext uri="{FF2B5EF4-FFF2-40B4-BE49-F238E27FC236}">
                <a16:creationId xmlns:a16="http://schemas.microsoft.com/office/drawing/2014/main" id="{F691E081-F473-4023-A819-598B37820B08}"/>
              </a:ext>
            </a:extLst>
          </p:cNvPr>
          <p:cNvSpPr txBox="1"/>
          <p:nvPr userDrawn="1"/>
        </p:nvSpPr>
        <p:spPr>
          <a:xfrm>
            <a:off x="588264"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7795010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Right side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10B715-8602-489B-BF0F-5C5C889DA65E}"/>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058160"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200650" y="585788"/>
            <a:ext cx="6406642" cy="5683248"/>
          </a:xfrm>
        </p:spPr>
        <p:txBody>
          <a:bodyPr anchor="ctr" anchorCtr="0">
            <a:normAutofit/>
          </a:bodyPr>
          <a:lstStyle>
            <a:lvl1pPr marL="274320" indent="-274320">
              <a:spcAft>
                <a:spcPts val="1200"/>
              </a:spcAft>
              <a:buClr>
                <a:schemeClr val="tx1">
                  <a:lumMod val="50000"/>
                  <a:lumOff val="50000"/>
                </a:schemeClr>
              </a:buClr>
              <a:buSzPct val="100000"/>
              <a:buFont typeface="Arial" panose="020B0604020202020204" pitchFamily="34" charset="0"/>
              <a:buChar char="•"/>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6380688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2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059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100488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33522EF1-5068-4025-B51A-18B6E0279C4B}"/>
              </a:ext>
              <a:ext uri="{C183D7F6-B498-43B3-948B-1728B52AA6E4}">
                <adec:decorative xmlns:adec="http://schemas.microsoft.com/office/drawing/2017/decorative" val="1"/>
              </a:ext>
            </a:extLst>
          </p:cNvPr>
          <p:cNvSpPr/>
          <p:nvPr userDrawn="1"/>
        </p:nvSpPr>
        <p:spPr bwMode="blackWhite">
          <a:xfrm>
            <a:off x="4939791" y="350996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07D3AB2-2906-44B4-9ABE-DBBCA25522D8}"/>
              </a:ext>
            </a:extLst>
          </p:cNvPr>
          <p:cNvSpPr>
            <a:spLocks noGrp="1"/>
          </p:cNvSpPr>
          <p:nvPr>
            <p:ph type="body" sz="quarter" idx="11"/>
          </p:nvPr>
        </p:nvSpPr>
        <p:spPr>
          <a:xfrm>
            <a:off x="5449996" y="391425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3744570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3287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860322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4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58578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5875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061661"/>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334628"/>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501340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528637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3" name="Rectangle 12">
            <a:extLst>
              <a:ext uri="{FF2B5EF4-FFF2-40B4-BE49-F238E27FC236}">
                <a16:creationId xmlns:a16="http://schemas.microsoft.com/office/drawing/2014/main" id="{23A96E80-2AAC-44BF-8183-F8BAD1A04DA7}"/>
              </a:ext>
              <a:ext uri="{C183D7F6-B498-43B3-948B-1728B52AA6E4}">
                <adec:decorative xmlns:adec="http://schemas.microsoft.com/office/drawing/2017/decorative" val="1"/>
              </a:ext>
            </a:extLst>
          </p:cNvPr>
          <p:cNvSpPr/>
          <p:nvPr userDrawn="1"/>
        </p:nvSpPr>
        <p:spPr bwMode="blackWhite">
          <a:xfrm>
            <a:off x="4939791" y="3537534"/>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6">
            <a:extLst>
              <a:ext uri="{FF2B5EF4-FFF2-40B4-BE49-F238E27FC236}">
                <a16:creationId xmlns:a16="http://schemas.microsoft.com/office/drawing/2014/main" id="{EBBFAAA6-D94E-4B49-A5B8-95CEB43B2ED7}"/>
              </a:ext>
            </a:extLst>
          </p:cNvPr>
          <p:cNvSpPr>
            <a:spLocks noGrp="1"/>
          </p:cNvSpPr>
          <p:nvPr>
            <p:ph type="body" sz="quarter" idx="13"/>
          </p:nvPr>
        </p:nvSpPr>
        <p:spPr>
          <a:xfrm>
            <a:off x="5449996" y="3810501"/>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5634175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23616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3819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0480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2827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Q&amp;A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3280649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hank you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394357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826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553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67195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Dark blu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956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664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Dark blue)">
    <p:bg>
      <p:bgPr>
        <a:solidFill>
          <a:schemeClr val="bg2"/>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98256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2436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Notes (Black)">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28865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Gre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8BAF34-1DDA-4C3B-AA61-182BD01BCF72}"/>
              </a:ext>
              <a:ext uri="{C183D7F6-B498-43B3-948B-1728B52AA6E4}">
                <adec:decorative xmlns:adec="http://schemas.microsoft.com/office/drawing/2017/decorative" val="1"/>
              </a:ext>
            </a:extLst>
          </p:cNvPr>
          <p:cNvSpPr/>
          <p:nvPr userDrawn="1"/>
        </p:nvSpPr>
        <p:spPr bwMode="blackWhite">
          <a:xfrm>
            <a:off x="0" y="0"/>
            <a:ext cx="12192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9539046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52A8F5-2EE9-4CAB-8C26-4CED82F62674}"/>
              </a:ext>
              <a:ext uri="{C183D7F6-B498-43B3-948B-1728B52AA6E4}">
                <adec:decorative xmlns:adec="http://schemas.microsoft.com/office/drawing/2017/decorative" val="1"/>
              </a:ext>
            </a:extLst>
          </p:cNvPr>
          <p:cNvSpPr/>
          <p:nvPr userDrawn="1"/>
        </p:nvSpPr>
        <p:spPr bwMode="blackWhite">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00380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Grey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E3B626-5488-4E61-BA94-5B0973216368}"/>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549849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ck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7A8619-426D-42E8-B348-5897C198541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771697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A8F35AE-E85D-4B77-B061-8E79AF875891}"/>
              </a:ext>
            </a:extLst>
          </p:cNvPr>
          <p:cNvPicPr>
            <a:picLocks noChangeAspect="1"/>
          </p:cNvPicPr>
          <p:nvPr userDrawn="1"/>
        </p:nvPicPr>
        <p:blipFill>
          <a:blip r:embed="rId2"/>
          <a:stretch>
            <a:fillRect/>
          </a:stretch>
        </p:blipFill>
        <p:spPr>
          <a:xfrm>
            <a:off x="365913" y="379657"/>
            <a:ext cx="5730087" cy="1929081"/>
          </a:xfrm>
          <a:prstGeom prst="rect">
            <a:avLst/>
          </a:prstGeom>
        </p:spPr>
      </p:pic>
      <p:pic>
        <p:nvPicPr>
          <p:cNvPr id="15" name="Picture 14">
            <a:extLst>
              <a:ext uri="{FF2B5EF4-FFF2-40B4-BE49-F238E27FC236}">
                <a16:creationId xmlns:a16="http://schemas.microsoft.com/office/drawing/2014/main" id="{3F0C5654-1DA2-4912-9353-041616A151F8}"/>
              </a:ext>
            </a:extLst>
          </p:cNvPr>
          <p:cNvPicPr>
            <a:picLocks noChangeAspect="1"/>
          </p:cNvPicPr>
          <p:nvPr userDrawn="1"/>
        </p:nvPicPr>
        <p:blipFill>
          <a:blip r:embed="rId3"/>
          <a:stretch>
            <a:fillRect/>
          </a:stretch>
        </p:blipFill>
        <p:spPr>
          <a:xfrm>
            <a:off x="365913" y="2705916"/>
            <a:ext cx="7473405" cy="3772427"/>
          </a:xfrm>
          <a:prstGeom prst="rect">
            <a:avLst/>
          </a:prstGeom>
        </p:spPr>
      </p:pic>
      <p:sp>
        <p:nvSpPr>
          <p:cNvPr id="18" name="Rectangle 17">
            <a:extLst>
              <a:ext uri="{FF2B5EF4-FFF2-40B4-BE49-F238E27FC236}">
                <a16:creationId xmlns:a16="http://schemas.microsoft.com/office/drawing/2014/main" id="{2B7A7CEF-B149-4548-AB9B-74F6DBCEA6FD}"/>
              </a:ext>
            </a:extLst>
          </p:cNvPr>
          <p:cNvSpPr/>
          <p:nvPr userDrawn="1"/>
        </p:nvSpPr>
        <p:spPr>
          <a:xfrm>
            <a:off x="10456378" y="1101296"/>
            <a:ext cx="640080" cy="64008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87A9A36-178E-4163-8F91-62D077A93EF8}"/>
              </a:ext>
            </a:extLst>
          </p:cNvPr>
          <p:cNvSpPr/>
          <p:nvPr userDrawn="1"/>
        </p:nvSpPr>
        <p:spPr>
          <a:xfrm>
            <a:off x="10456378" y="1822935"/>
            <a:ext cx="640080" cy="64008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6D42427-8FD9-4F32-BC9F-B19CBA3EB547}"/>
              </a:ext>
            </a:extLst>
          </p:cNvPr>
          <p:cNvSpPr/>
          <p:nvPr userDrawn="1"/>
        </p:nvSpPr>
        <p:spPr>
          <a:xfrm>
            <a:off x="10456378" y="2544574"/>
            <a:ext cx="640080" cy="640080"/>
          </a:xfrm>
          <a:prstGeom prst="rect">
            <a:avLst/>
          </a:prstGeom>
          <a:solidFill>
            <a:srgbClr val="11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21B71F-407E-40AC-8912-94BFE26E6A9C}"/>
              </a:ext>
            </a:extLst>
          </p:cNvPr>
          <p:cNvSpPr/>
          <p:nvPr userDrawn="1"/>
        </p:nvSpPr>
        <p:spPr>
          <a:xfrm>
            <a:off x="10456378" y="3266213"/>
            <a:ext cx="640080" cy="640080"/>
          </a:xfrm>
          <a:prstGeom prst="rect">
            <a:avLst/>
          </a:prstGeom>
          <a:solidFill>
            <a:srgbClr val="57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CB3DBD5-4878-4169-AAB5-FBEB40A2086A}"/>
              </a:ext>
            </a:extLst>
          </p:cNvPr>
          <p:cNvSpPr/>
          <p:nvPr userDrawn="1"/>
        </p:nvSpPr>
        <p:spPr>
          <a:xfrm>
            <a:off x="10456378" y="379657"/>
            <a:ext cx="640080" cy="640080"/>
          </a:xfrm>
          <a:prstGeom prst="rect">
            <a:avLst/>
          </a:prstGeom>
          <a:solidFill>
            <a:srgbClr val="00D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A0DAE43-049E-4EE3-866E-191056B952C5}"/>
              </a:ext>
            </a:extLst>
          </p:cNvPr>
          <p:cNvSpPr/>
          <p:nvPr userDrawn="1"/>
        </p:nvSpPr>
        <p:spPr>
          <a:xfrm>
            <a:off x="11186007" y="1101296"/>
            <a:ext cx="640080" cy="640080"/>
          </a:xfrm>
          <a:prstGeom prst="rect">
            <a:avLst/>
          </a:prstGeom>
          <a:solidFill>
            <a:srgbClr val="19294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26" name="Rectangle 25">
            <a:extLst>
              <a:ext uri="{FF2B5EF4-FFF2-40B4-BE49-F238E27FC236}">
                <a16:creationId xmlns:a16="http://schemas.microsoft.com/office/drawing/2014/main" id="{F08FA3E0-F929-409D-A026-8EB5BE6E9DD9}"/>
              </a:ext>
            </a:extLst>
          </p:cNvPr>
          <p:cNvSpPr/>
          <p:nvPr userDrawn="1"/>
        </p:nvSpPr>
        <p:spPr>
          <a:xfrm>
            <a:off x="9439675" y="379657"/>
            <a:ext cx="640080" cy="640080"/>
          </a:xfrm>
          <a:prstGeom prst="rect">
            <a:avLst/>
          </a:prstGeom>
          <a:solidFill>
            <a:srgbClr val="B48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57698D3-8FB6-4723-8F17-2DC74D78AE8F}"/>
              </a:ext>
            </a:extLst>
          </p:cNvPr>
          <p:cNvSpPr/>
          <p:nvPr userDrawn="1"/>
        </p:nvSpPr>
        <p:spPr>
          <a:xfrm>
            <a:off x="9439675" y="1101296"/>
            <a:ext cx="640080" cy="640080"/>
          </a:xfrm>
          <a:prstGeom prst="rect">
            <a:avLst/>
          </a:prstGeom>
          <a:solidFill>
            <a:srgbClr val="9F5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52828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60789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957970"/>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7146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77659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3541651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356036"/>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3491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02491"/>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26"/>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69770784"/>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AC85-3175-4A5F-8D98-1B7C2F6D20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380A4C-18D0-4013-BE52-6D5E9D4FA6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27DEC5-0441-46BB-A7DD-ED2EF32A99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DD262B9-C5C7-4947-8ADD-50D70D631F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DB5867-9A75-4E44-B8DA-BA20ADE2D7E3}"/>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2075192144"/>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CENTERED HEADLINE ANIMAT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94047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4" presetClass="path" presetSubtype="0" decel="100000" fill="hold" grpId="1" nodeType="withEffect">
                                  <p:stCondLst>
                                    <p:cond delay="0"/>
                                  </p:stCondLst>
                                  <p:childTnLst>
                                    <p:animMotion origin="layout" path="M -2.08333E-7 0.08658 L -2.08333E-7 -4.44444E-6 " pathEditMode="relative" rAng="0" ptsTypes="AA">
                                      <p:cBhvr>
                                        <p:cTn id="9" dur="750" fill="hold"/>
                                        <p:tgtEl>
                                          <p:spTgt spid="2"/>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1481" y="547856"/>
            <a:ext cx="11306469" cy="403137"/>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t>
            </a:r>
            <a:br>
              <a:rPr lang="en-US" sz="686">
                <a:solidFill>
                  <a:schemeClr val="accent6">
                    <a:lumMod val="75000"/>
                  </a:schemeClr>
                </a:solidFill>
                <a:cs typeface="Segoe UI" pitchFamily="34" charset="0"/>
              </a:rPr>
            </a:br>
            <a:r>
              <a:rPr lang="en-US" sz="686">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25042535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105595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0039" y="550321"/>
            <a:ext cx="11306469" cy="618621"/>
          </a:xfrm>
          <a:prstGeom prst="rect">
            <a:avLst/>
          </a:prstGeom>
        </p:spPr>
        <p:txBody>
          <a:bodyPr vert="horz" wrap="square" lIns="0" tIns="91440" rIns="146304" bIns="91440" rtlCol="0" anchor="t">
            <a:noAutofit/>
          </a:bodyPr>
          <a:lstStyle>
            <a:lvl1pPr>
              <a:defRPr lang="en-US" dirty="0"/>
            </a:lvl1pPr>
          </a:lstStyle>
          <a:p>
            <a:pPr lvl="0"/>
            <a:r>
              <a:rPr lang="en-US"/>
              <a:t>Text option 1: three column bulleted list</a:t>
            </a:r>
          </a:p>
        </p:txBody>
      </p:sp>
      <p:sp>
        <p:nvSpPr>
          <p:cNvPr id="4" name="Text Placeholder 3"/>
          <p:cNvSpPr>
            <a:spLocks noGrp="1"/>
          </p:cNvSpPr>
          <p:nvPr>
            <p:ph type="body" sz="quarter" idx="10" hasCustomPrompt="1"/>
          </p:nvPr>
        </p:nvSpPr>
        <p:spPr>
          <a:xfrm>
            <a:off x="420039" y="1922587"/>
            <a:ext cx="9384447" cy="615553"/>
          </a:xfrm>
          <a:prstGeom prst="rect">
            <a:avLst/>
          </a:prstGeom>
        </p:spPr>
        <p:txBody>
          <a:bodyPr wrap="square" lIns="0" tIns="0" rIns="0" bIns="0">
            <a:spAutoFit/>
          </a:bodyPr>
          <a:lstStyle>
            <a:lvl1pPr marL="0" indent="0">
              <a:lnSpc>
                <a:spcPts val="2353"/>
              </a:lnSpc>
              <a:buNone/>
              <a:defRPr lang="en-US" sz="2000"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20038" y="3151388"/>
            <a:ext cx="3643551" cy="216206"/>
          </a:xfrm>
          <a:prstGeom prst="rect">
            <a:avLst/>
          </a:prstGeo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592190" cy="216206"/>
          </a:xfrm>
          <a:prstGeom prst="rect">
            <a:avLst/>
          </a:prstGeo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56185" y="3151388"/>
            <a:ext cx="3618381" cy="216206"/>
          </a:xfrm>
          <a:prstGeom prst="rect">
            <a:avLst/>
          </a:prstGeo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20038" y="3378439"/>
            <a:ext cx="3643551" cy="1881477"/>
          </a:xfrm>
          <a:prstGeom prst="rect">
            <a:avLst/>
          </a:prstGeom>
        </p:spPr>
        <p:txBody>
          <a:bodyPr lIns="0" tIns="0" rIns="0" bIns="0"/>
          <a:lstStyle>
            <a:lvl1pPr marL="280121" indent="-280121">
              <a:lnSpc>
                <a:spcPts val="1765"/>
              </a:lnSpc>
              <a:spcBef>
                <a:spcPts val="0"/>
              </a:spcBef>
              <a:spcAft>
                <a:spcPts val="1176"/>
              </a:spcAft>
              <a:buFont typeface="Arial" panose="020B0604020202020204" pitchFamily="34" charset="0"/>
              <a:buChar char="•"/>
              <a:defRPr sz="1400" b="0" i="0" spc="0">
                <a:solidFill>
                  <a:srgbClr val="000000"/>
                </a:solidFill>
                <a:latin typeface="+mn-lt"/>
              </a:defRPr>
            </a:lvl1pPr>
            <a:lvl2pPr marL="561798" indent="-283233">
              <a:lnSpc>
                <a:spcPts val="1568"/>
              </a:lnSpc>
              <a:spcBef>
                <a:spcPts val="0"/>
              </a:spcBef>
              <a:spcAft>
                <a:spcPts val="1176"/>
              </a:spcAft>
              <a:buFont typeface="Arial" panose="020B0604020202020204" pitchFamily="34" charset="0"/>
              <a:buChar char="•"/>
              <a:defRPr sz="1200">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1"/>
            <a:r>
              <a:rPr lang="en-US"/>
              <a:t>Body copy 12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0" name="Text Placeholder 4">
            <a:extLst>
              <a:ext uri="{FF2B5EF4-FFF2-40B4-BE49-F238E27FC236}">
                <a16:creationId xmlns:a16="http://schemas.microsoft.com/office/drawing/2014/main" id="{F01F7918-7811-4D2A-835E-239C900922B4}"/>
              </a:ext>
            </a:extLst>
          </p:cNvPr>
          <p:cNvSpPr>
            <a:spLocks noGrp="1"/>
          </p:cNvSpPr>
          <p:nvPr>
            <p:ph type="body" sz="quarter" idx="20" hasCustomPrompt="1"/>
          </p:nvPr>
        </p:nvSpPr>
        <p:spPr>
          <a:xfrm>
            <a:off x="4318449" y="3378439"/>
            <a:ext cx="3592190" cy="1881477"/>
          </a:xfrm>
          <a:prstGeom prst="rect">
            <a:avLst/>
          </a:prstGeom>
        </p:spPr>
        <p:txBody>
          <a:bodyPr lIns="0" tIns="0" rIns="0" bIns="0"/>
          <a:lstStyle>
            <a:lvl1pPr marL="280121" indent="-280121">
              <a:lnSpc>
                <a:spcPts val="1765"/>
              </a:lnSpc>
              <a:spcBef>
                <a:spcPts val="0"/>
              </a:spcBef>
              <a:spcAft>
                <a:spcPts val="1176"/>
              </a:spcAft>
              <a:buFont typeface="Arial" panose="020B0604020202020204" pitchFamily="34" charset="0"/>
              <a:buChar char="•"/>
              <a:defRPr sz="1400" b="0" i="0" spc="0">
                <a:solidFill>
                  <a:srgbClr val="000000"/>
                </a:solidFill>
                <a:latin typeface="+mn-lt"/>
              </a:defRPr>
            </a:lvl1pPr>
            <a:lvl2pPr marL="561798" indent="-283233">
              <a:lnSpc>
                <a:spcPts val="1765"/>
              </a:lnSpc>
              <a:spcBef>
                <a:spcPts val="0"/>
              </a:spcBef>
              <a:spcAft>
                <a:spcPts val="1176"/>
              </a:spcAft>
              <a:buFont typeface="Arial" panose="020B0604020202020204" pitchFamily="34" charset="0"/>
              <a:buChar char="•"/>
              <a:defRPr lang="en-US" sz="12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marL="561798" marR="0" lvl="1" indent="-283233" algn="l" defTabSz="914367" rtl="0" eaLnBrk="1" fontAlgn="auto" latinLnBrk="0" hangingPunct="1">
              <a:lnSpc>
                <a:spcPts val="1568"/>
              </a:lnSpc>
              <a:spcBef>
                <a:spcPts val="0"/>
              </a:spcBef>
              <a:spcAft>
                <a:spcPts val="1176"/>
              </a:spcAft>
              <a:buClrTx/>
              <a:buSzPct val="90000"/>
              <a:buFont typeface="Arial" panose="020B0604020202020204" pitchFamily="34" charset="0"/>
              <a:buChar char="•"/>
              <a:tabLst/>
            </a:pPr>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Text Placeholder 4">
            <a:extLst>
              <a:ext uri="{FF2B5EF4-FFF2-40B4-BE49-F238E27FC236}">
                <a16:creationId xmlns:a16="http://schemas.microsoft.com/office/drawing/2014/main" id="{8D02EDC1-912E-451D-B545-D9B533B4C9E3}"/>
              </a:ext>
            </a:extLst>
          </p:cNvPr>
          <p:cNvSpPr>
            <a:spLocks noGrp="1"/>
          </p:cNvSpPr>
          <p:nvPr>
            <p:ph type="body" sz="quarter" idx="21" hasCustomPrompt="1"/>
          </p:nvPr>
        </p:nvSpPr>
        <p:spPr>
          <a:xfrm>
            <a:off x="8156185" y="3381927"/>
            <a:ext cx="3617173" cy="1881477"/>
          </a:xfrm>
          <a:prstGeom prst="rect">
            <a:avLst/>
          </a:prstGeom>
        </p:spPr>
        <p:txBody>
          <a:bodyPr lIns="0" tIns="0" rIns="0" bIns="0"/>
          <a:lstStyle>
            <a:lvl1pPr marL="280121" indent="-280121">
              <a:lnSpc>
                <a:spcPts val="1765"/>
              </a:lnSpc>
              <a:spcBef>
                <a:spcPts val="0"/>
              </a:spcBef>
              <a:spcAft>
                <a:spcPts val="1176"/>
              </a:spcAft>
              <a:buFont typeface="Arial" panose="020B0604020202020204" pitchFamily="34" charset="0"/>
              <a:buChar char="•"/>
              <a:defRPr sz="1400" b="0" i="0" spc="0">
                <a:solidFill>
                  <a:srgbClr val="000000"/>
                </a:solidFill>
                <a:latin typeface="+mn-lt"/>
              </a:defRPr>
            </a:lvl1pPr>
            <a:lvl2pPr marL="561798" indent="-283233">
              <a:lnSpc>
                <a:spcPts val="1765"/>
              </a:lnSpc>
              <a:spcBef>
                <a:spcPts val="0"/>
              </a:spcBef>
              <a:spcAft>
                <a:spcPts val="1176"/>
              </a:spcAft>
              <a:buFont typeface="Arial" panose="020B0604020202020204" pitchFamily="34" charset="0"/>
              <a:buChar char="•"/>
              <a:defRPr lang="en-US" sz="12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marL="561798" marR="0" lvl="1" indent="-283233" algn="l" defTabSz="914367" rtl="0" eaLnBrk="1" fontAlgn="auto" latinLnBrk="0" hangingPunct="1">
              <a:lnSpc>
                <a:spcPts val="1568"/>
              </a:lnSpc>
              <a:spcBef>
                <a:spcPts val="0"/>
              </a:spcBef>
              <a:spcAft>
                <a:spcPts val="1176"/>
              </a:spcAft>
              <a:buClrTx/>
              <a:buSzPct val="90000"/>
              <a:buFont typeface="Arial" panose="020B0604020202020204" pitchFamily="34" charset="0"/>
              <a:buChar char="•"/>
              <a:tabLst/>
            </a:pPr>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01201594"/>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58366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DC5CF0B-5F52-49E1-A15C-4BAF95C2258A}"/>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3838005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00246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_White">
    <p:spTree>
      <p:nvGrpSpPr>
        <p:cNvPr id="1" name=""/>
        <p:cNvGrpSpPr/>
        <p:nvPr/>
      </p:nvGrpSpPr>
      <p:grpSpPr>
        <a:xfrm>
          <a:off x="0" y="0"/>
          <a:ext cx="0" cy="0"/>
          <a:chOff x="0" y="0"/>
          <a:chExt cx="0" cy="0"/>
        </a:xfrm>
      </p:grpSpPr>
      <p:sp>
        <p:nvSpPr>
          <p:cNvPr id="6" name="Date Placeholder 4"/>
          <p:cNvSpPr>
            <a:spLocks noGrp="1"/>
          </p:cNvSpPr>
          <p:nvPr>
            <p:ph type="dt" sz="half" idx="12"/>
          </p:nvPr>
        </p:nvSpPr>
        <p:spPr>
          <a:xfrm>
            <a:off x="768096" y="4251271"/>
            <a:ext cx="10655808" cy="486383"/>
          </a:xfrm>
          <a:prstGeom prst="rect">
            <a:avLst/>
          </a:prstGeom>
        </p:spPr>
        <p:txBody>
          <a:bodyPr lIns="0" tIns="0" rIns="0" bIns="0" anchor="t" anchorCtr="0"/>
          <a:lstStyle>
            <a:lvl1pPr>
              <a:defRPr sz="2131">
                <a:solidFill>
                  <a:schemeClr val="tx1"/>
                </a:solidFill>
                <a:latin typeface="Arial"/>
                <a:cs typeface="Arial"/>
              </a:defRPr>
            </a:lvl1pPr>
          </a:lstStyle>
          <a:p>
            <a:fld id="{2422E8B4-9D43-C540-B39F-D906FFDDCD2B}" type="datetime4">
              <a:rPr lang="en-US" smtClean="0"/>
              <a:pPr/>
              <a:t>May 24, 2021</a:t>
            </a:fld>
            <a:endParaRPr lang="en-US" dirty="0"/>
          </a:p>
        </p:txBody>
      </p:sp>
      <p:sp>
        <p:nvSpPr>
          <p:cNvPr id="7" name="Title 17"/>
          <p:cNvSpPr>
            <a:spLocks noGrp="1"/>
          </p:cNvSpPr>
          <p:nvPr>
            <p:ph type="title" hasCustomPrompt="1"/>
          </p:nvPr>
        </p:nvSpPr>
        <p:spPr>
          <a:xfrm>
            <a:off x="768096" y="2138001"/>
            <a:ext cx="10655808" cy="1141943"/>
          </a:xfrm>
          <a:prstGeom prst="rect">
            <a:avLst/>
          </a:prstGeom>
        </p:spPr>
        <p:txBody>
          <a:bodyPr vert="horz" lIns="0" tIns="45720" rIns="0" bIns="45720" anchor="b"/>
          <a:lstStyle>
            <a:lvl1pPr marL="0" marR="0" indent="0" algn="l" defTabSz="543928" rtl="0" eaLnBrk="1" fontAlgn="auto" latinLnBrk="0" hangingPunct="1">
              <a:lnSpc>
                <a:spcPct val="100000"/>
              </a:lnSpc>
              <a:spcBef>
                <a:spcPct val="0"/>
              </a:spcBef>
              <a:spcAft>
                <a:spcPts val="0"/>
              </a:spcAft>
              <a:buClrTx/>
              <a:buSzTx/>
              <a:buFontTx/>
              <a:buNone/>
              <a:tabLst/>
              <a:defRPr kumimoji="0" lang="en-US" sz="3730" b="1" i="0" u="none" strike="noStrike" kern="1200" cap="none" spc="0" normalizeH="0" baseline="0" noProof="0" smtClean="0">
                <a:ln>
                  <a:noFill/>
                </a:ln>
                <a:solidFill>
                  <a:schemeClr val="tx2"/>
                </a:solidFill>
                <a:effectLst/>
                <a:uLnTx/>
                <a:uFillTx/>
                <a:latin typeface="Arial"/>
                <a:cs typeface="Arial"/>
              </a:defRPr>
            </a:lvl1pPr>
          </a:lstStyle>
          <a:p>
            <a:r>
              <a:rPr lang="en-US" dirty="0"/>
              <a:t>Presentation Title</a:t>
            </a:r>
          </a:p>
        </p:txBody>
      </p:sp>
      <p:sp>
        <p:nvSpPr>
          <p:cNvPr id="8" name="Text Placeholder 10"/>
          <p:cNvSpPr>
            <a:spLocks noGrp="1"/>
          </p:cNvSpPr>
          <p:nvPr>
            <p:ph type="body" sz="quarter" idx="13" hasCustomPrompt="1"/>
          </p:nvPr>
        </p:nvSpPr>
        <p:spPr>
          <a:xfrm>
            <a:off x="768352" y="3279295"/>
            <a:ext cx="10655553" cy="971975"/>
          </a:xfrm>
          <a:prstGeom prst="rect">
            <a:avLst/>
          </a:prstGeom>
        </p:spPr>
        <p:txBody>
          <a:bodyPr lIns="0" tIns="45720" rIns="0" bIns="45720"/>
          <a:lstStyle>
            <a:lvl1pPr marL="407948" marR="0" indent="-407948" algn="l" defTabSz="543928" rtl="0" eaLnBrk="1" fontAlgn="auto" latinLnBrk="0" hangingPunct="1">
              <a:lnSpc>
                <a:spcPct val="100000"/>
              </a:lnSpc>
              <a:spcBef>
                <a:spcPct val="20000"/>
              </a:spcBef>
              <a:spcAft>
                <a:spcPts val="0"/>
              </a:spcAft>
              <a:buClrTx/>
              <a:buSzTx/>
              <a:buFontTx/>
              <a:buNone/>
              <a:tabLst/>
              <a:defRPr sz="2398">
                <a:solidFill>
                  <a:schemeClr val="bg2"/>
                </a:solidFill>
              </a:defRPr>
            </a:lvl1pPr>
            <a:lvl2pPr marL="543928" indent="0">
              <a:buFontTx/>
              <a:buNone/>
              <a:defRPr/>
            </a:lvl2pPr>
            <a:lvl3pPr marL="1087859" indent="0">
              <a:buFontTx/>
              <a:buNone/>
              <a:defRPr/>
            </a:lvl3pPr>
            <a:lvl4pPr marL="1631788" indent="0">
              <a:buFontTx/>
              <a:buNone/>
              <a:defRPr/>
            </a:lvl4pPr>
            <a:lvl5pPr marL="2175716" indent="0">
              <a:buFontTx/>
              <a:buNone/>
              <a:defRPr/>
            </a:lvl5pPr>
          </a:lstStyle>
          <a:p>
            <a:pPr marL="0" marR="0" lvl="0" indent="0" algn="l" defTabSz="543928" rtl="0" eaLnBrk="1" fontAlgn="auto" latinLnBrk="0" hangingPunct="1">
              <a:lnSpc>
                <a:spcPct val="100000"/>
              </a:lnSpc>
              <a:spcBef>
                <a:spcPct val="20000"/>
              </a:spcBef>
              <a:spcAft>
                <a:spcPts val="0"/>
              </a:spcAft>
              <a:buClrTx/>
              <a:buSzTx/>
              <a:buFontTx/>
              <a:buNone/>
              <a:tabLst/>
              <a:defRPr/>
            </a:pPr>
            <a:r>
              <a:rPr lang="en-US" dirty="0"/>
              <a:t>Sub Title</a:t>
            </a:r>
          </a:p>
        </p:txBody>
      </p:sp>
      <p:pic>
        <p:nvPicPr>
          <p:cNvPr id="2" name="Picture 1"/>
          <p:cNvPicPr>
            <a:picLocks noChangeAspect="1"/>
          </p:cNvPicPr>
          <p:nvPr userDrawn="1"/>
        </p:nvPicPr>
        <p:blipFill>
          <a:blip r:embed="rId2"/>
          <a:stretch>
            <a:fillRect/>
          </a:stretch>
        </p:blipFill>
        <p:spPr>
          <a:xfrm>
            <a:off x="7315199" y="5467824"/>
            <a:ext cx="4108704" cy="655645"/>
          </a:xfrm>
          <a:prstGeom prst="rect">
            <a:avLst/>
          </a:prstGeom>
        </p:spPr>
      </p:pic>
    </p:spTree>
    <p:extLst>
      <p:ext uri="{BB962C8B-B14F-4D97-AF65-F5344CB8AC3E}">
        <p14:creationId xmlns:p14="http://schemas.microsoft.com/office/powerpoint/2010/main" val="13578578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ntent and Gradient Icon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49626"/>
            <a:ext cx="5560775" cy="4341576"/>
          </a:xfrm>
          <a:prstGeom prst="rect">
            <a:avLst/>
          </a:prstGeom>
          <a:solidFill>
            <a:srgbClr val="071E44"/>
          </a:solidFill>
        </p:spPr>
        <p:txBody>
          <a:bodyPr lIns="122516" tIns="1041379" rIns="122516" bIns="122516"/>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6503" y="1449626"/>
            <a:ext cx="5562599" cy="4341576"/>
          </a:xfrm>
          <a:prstGeom prst="rect">
            <a:avLst/>
          </a:prstGeom>
        </p:spPr>
        <p:txBody>
          <a:bodyPr/>
          <a:lstStyle>
            <a:lvl1pPr>
              <a:defRPr b="0">
                <a:solidFill>
                  <a:srgbClr val="0082E6"/>
                </a:solidFill>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7">
            <a:extLst>
              <a:ext uri="{FF2B5EF4-FFF2-40B4-BE49-F238E27FC236}">
                <a16:creationId xmlns:a16="http://schemas.microsoft.com/office/drawing/2014/main" id="{9C9D95F2-D39B-4D5A-B198-8958A263A192}"/>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621889415"/>
      </p:ext>
    </p:extLst>
  </p:cSld>
  <p:clrMapOvr>
    <a:masterClrMapping/>
  </p:clrMapOvr>
  <p:extLst>
    <p:ext uri="{DCECCB84-F9BA-43D5-87BE-67443E8EF086}">
      <p15:sldGuideLst xmlns:p15="http://schemas.microsoft.com/office/powerpoint/2012/main">
        <p15:guide id="1" orient="horz" pos="18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ontent and Picture Righ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453379F-F1BB-486E-A2EA-F7E8FCE5E082}"/>
              </a:ext>
            </a:extLst>
          </p:cNvPr>
          <p:cNvSpPr>
            <a:spLocks noGrp="1"/>
          </p:cNvSpPr>
          <p:nvPr>
            <p:ph type="pic" sz="quarter" idx="10"/>
          </p:nvPr>
        </p:nvSpPr>
        <p:spPr>
          <a:xfrm>
            <a:off x="6286503" y="1450332"/>
            <a:ext cx="5562599" cy="4340870"/>
          </a:xfrm>
          <a:prstGeom prst="rect">
            <a:avLst/>
          </a:prstGeom>
          <a:pattFill prst="wdUpDiag">
            <a:fgClr>
              <a:schemeClr val="tx1">
                <a:lumMod val="20000"/>
                <a:lumOff val="80000"/>
              </a:schemeClr>
            </a:fgClr>
            <a:bgClr>
              <a:schemeClr val="bg1"/>
            </a:bgClr>
          </a:patt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50687"/>
            <a:ext cx="5560775" cy="4340519"/>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FE2BEBA4-6D13-4015-BD20-D00A672774AE}"/>
              </a:ext>
            </a:extLst>
          </p:cNvPr>
          <p:cNvSpPr>
            <a:spLocks noGrp="1"/>
          </p:cNvSpPr>
          <p:nvPr>
            <p:ph type="body" sz="quarter" idx="11"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6111414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hree Content and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27"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4309493"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C2C1A99D-71BC-422A-B7D8-8401EFD2A531}"/>
              </a:ext>
            </a:extLst>
          </p:cNvPr>
          <p:cNvSpPr>
            <a:spLocks noGrp="1"/>
          </p:cNvSpPr>
          <p:nvPr>
            <p:ph sz="half" idx="10" hasCustomPrompt="1"/>
          </p:nvPr>
        </p:nvSpPr>
        <p:spPr>
          <a:xfrm>
            <a:off x="8274259"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0">
            <a:extLst>
              <a:ext uri="{FF2B5EF4-FFF2-40B4-BE49-F238E27FC236}">
                <a16:creationId xmlns:a16="http://schemas.microsoft.com/office/drawing/2014/main" id="{DCCF79F6-4B07-4C93-BA60-90609D863C51}"/>
              </a:ext>
            </a:extLst>
          </p:cNvPr>
          <p:cNvSpPr>
            <a:spLocks noGrp="1"/>
          </p:cNvSpPr>
          <p:nvPr>
            <p:ph type="body" sz="quarter" idx="11" hasCustomPrompt="1"/>
          </p:nvPr>
        </p:nvSpPr>
        <p:spPr>
          <a:xfrm>
            <a:off x="346191" y="1449822"/>
            <a:ext cx="3573839" cy="548640"/>
          </a:xfrm>
          <a:prstGeom prst="rect">
            <a:avLst/>
          </a:prstGeom>
          <a:solidFill>
            <a:schemeClr val="accent2"/>
          </a:solidFill>
        </p:spPr>
        <p:txBody>
          <a:bodyPr lIns="122516" tIns="85761" rIns="122516" bIns="85761" anchor="ctr" anchorCtr="0"/>
          <a:lstStyle>
            <a:lvl1pPr>
              <a:defRPr lang="en-US" sz="1465" b="1" kern="1200" baseline="0" dirty="0" smtClean="0">
                <a:solidFill>
                  <a:schemeClr val="bg1"/>
                </a:solidFill>
                <a:latin typeface="+mn-lt"/>
                <a:ea typeface="+mn-ea"/>
                <a:cs typeface="+mn-cs"/>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0FBC28C4-0B4B-4119-A131-E5EA75524861}"/>
              </a:ext>
            </a:extLst>
          </p:cNvPr>
          <p:cNvSpPr>
            <a:spLocks noGrp="1"/>
          </p:cNvSpPr>
          <p:nvPr>
            <p:ph type="body" sz="quarter" idx="12" hasCustomPrompt="1"/>
          </p:nvPr>
        </p:nvSpPr>
        <p:spPr>
          <a:xfrm>
            <a:off x="4310957" y="1449822"/>
            <a:ext cx="3573839" cy="548640"/>
          </a:xfrm>
          <a:prstGeom prst="rect">
            <a:avLst/>
          </a:prstGeom>
          <a:solidFill>
            <a:schemeClr val="accent1"/>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D0195AF3-63CD-4301-82E7-96A2ED9339FE}"/>
              </a:ext>
            </a:extLst>
          </p:cNvPr>
          <p:cNvSpPr>
            <a:spLocks noGrp="1"/>
          </p:cNvSpPr>
          <p:nvPr>
            <p:ph type="body" sz="quarter" idx="13" hasCustomPrompt="1"/>
          </p:nvPr>
        </p:nvSpPr>
        <p:spPr>
          <a:xfrm>
            <a:off x="8275723" y="1449822"/>
            <a:ext cx="3573839" cy="548640"/>
          </a:xfrm>
          <a:prstGeom prst="rect">
            <a:avLst/>
          </a:prstGeom>
          <a:solidFill>
            <a:srgbClr val="14AAB4"/>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9" name="Text Placeholder 7">
            <a:extLst>
              <a:ext uri="{FF2B5EF4-FFF2-40B4-BE49-F238E27FC236}">
                <a16:creationId xmlns:a16="http://schemas.microsoft.com/office/drawing/2014/main" id="{71259252-5FA0-4082-80C0-6898D9E96DE3}"/>
              </a:ext>
            </a:extLst>
          </p:cNvPr>
          <p:cNvSpPr>
            <a:spLocks noGrp="1"/>
          </p:cNvSpPr>
          <p:nvPr>
            <p:ph type="body" sz="quarter" idx="14"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18590429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8681" y="1447804"/>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A5CB0CF6-A215-4F26-A6F0-6F3057F0F2BB}"/>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7"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6294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1534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31" y="230665"/>
            <a:ext cx="11504375" cy="987571"/>
          </a:xfrm>
          <a:prstGeom prst="rect">
            <a:avLst/>
          </a:prstGeom>
        </p:spPr>
        <p:txBody>
          <a:bodyPr/>
          <a:lstStyle>
            <a:lvl1pPr>
              <a:defRPr b="1" i="0" baseline="0">
                <a:solidFill>
                  <a:srgbClr val="111F43"/>
                </a:solidFill>
                <a:latin typeface="Arial"/>
                <a:cs typeface="Arial"/>
              </a:defRPr>
            </a:lvl1pPr>
          </a:lstStyle>
          <a:p>
            <a:r>
              <a:rPr lang="en-US" dirty="0"/>
              <a:t>Primary header/content</a:t>
            </a:r>
          </a:p>
        </p:txBody>
      </p:sp>
      <p:sp>
        <p:nvSpPr>
          <p:cNvPr id="8" name="Text Placeholder 7">
            <a:extLst>
              <a:ext uri="{FF2B5EF4-FFF2-40B4-BE49-F238E27FC236}">
                <a16:creationId xmlns:a16="http://schemas.microsoft.com/office/drawing/2014/main" id="{6FA077B7-F777-4710-9A8C-1B5798A2EA4C}"/>
              </a:ext>
            </a:extLst>
          </p:cNvPr>
          <p:cNvSpPr>
            <a:spLocks noGrp="1"/>
          </p:cNvSpPr>
          <p:nvPr>
            <p:ph type="body" sz="quarter" idx="10" hasCustomPrompt="1"/>
          </p:nvPr>
        </p:nvSpPr>
        <p:spPr>
          <a:xfrm>
            <a:off x="344490" y="772240"/>
            <a:ext cx="11503025" cy="445996"/>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3602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29" y="230669"/>
            <a:ext cx="11504375" cy="987569"/>
          </a:xfrm>
          <a:prstGeom prst="rect">
            <a:avLst/>
          </a:prstGeom>
        </p:spPr>
        <p:txBody>
          <a:bodyPr/>
          <a:lstStyle>
            <a:lvl1pPr>
              <a:defRPr b="1" i="0">
                <a:latin typeface="Arial"/>
                <a:cs typeface="Arial"/>
              </a:defRPr>
            </a:lvl1pPr>
          </a:lstStyle>
          <a:p>
            <a:r>
              <a:rPr lang="en-US" dirty="0"/>
              <a:t>Primary header/content</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63268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20708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1205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3560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679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7" name="Text Placeholder 4">
            <a:extLst>
              <a:ext uri="{FF2B5EF4-FFF2-40B4-BE49-F238E27FC236}">
                <a16:creationId xmlns:a16="http://schemas.microsoft.com/office/drawing/2014/main" id="{6ED069A2-9F98-4C10-83D7-C44895A0186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3137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15340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1366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8148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1318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7762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15305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49530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87849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65269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30135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1562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2734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5791882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5942729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33585265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3686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7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84200" y="97826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14509775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9056350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39775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55274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76580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32041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8036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2099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1850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936611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917086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580138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98600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471593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4251242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3313254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40468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627802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3022949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28115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445952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1969622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42961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6925439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8519313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306269198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48976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968253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6039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20629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50013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53923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3819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8434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10311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7845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65432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B09F-E856-47B5-B640-57B96FD7E2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09163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257991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29445380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428332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93835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69494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8206918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74663327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1943796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97073885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2912627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4675590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58133297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45692083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6805563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theme" Target="../theme/theme3.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10.emf"/><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theme" Target="../theme/theme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image" Target="../media/image10.emf"/><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theme" Target="../theme/theme5.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8" Type="http://schemas.openxmlformats.org/officeDocument/2006/relationships/slideLayout" Target="../slideLayouts/slideLayout61.xml"/><Relationship Id="rId3"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42" Type="http://schemas.openxmlformats.org/officeDocument/2006/relationships/slideLayout" Target="../slideLayouts/slideLayout130.xml"/><Relationship Id="rId7" Type="http://schemas.openxmlformats.org/officeDocument/2006/relationships/slideLayout" Target="../slideLayouts/slideLayout9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41" Type="http://schemas.openxmlformats.org/officeDocument/2006/relationships/slideLayout" Target="../slideLayouts/slideLayout129.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4" Type="http://schemas.openxmlformats.org/officeDocument/2006/relationships/image" Target="../media/image22.png"/><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43" Type="http://schemas.openxmlformats.org/officeDocument/2006/relationships/theme" Target="../theme/theme6.xml"/><Relationship Id="rId8" Type="http://schemas.openxmlformats.org/officeDocument/2006/relationships/slideLayout" Target="../slideLayouts/slideLayout96.xml"/><Relationship Id="rId3" Type="http://schemas.openxmlformats.org/officeDocument/2006/relationships/slideLayout" Target="../slideLayouts/slideLayout91.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21" Type="http://schemas.openxmlformats.org/officeDocument/2006/relationships/slideLayout" Target="../slideLayouts/slideLayout151.xml"/><Relationship Id="rId34" Type="http://schemas.openxmlformats.org/officeDocument/2006/relationships/slideLayout" Target="../slideLayouts/slideLayout164.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37" Type="http://schemas.openxmlformats.org/officeDocument/2006/relationships/image" Target="../media/image10.emf"/><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36" Type="http://schemas.openxmlformats.org/officeDocument/2006/relationships/theme" Target="../theme/theme7.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slideLayout" Target="../slideLayouts/slideLayout165.xml"/><Relationship Id="rId8" Type="http://schemas.openxmlformats.org/officeDocument/2006/relationships/slideLayout" Target="../slideLayouts/slideLayout138.xml"/><Relationship Id="rId3" Type="http://schemas.openxmlformats.org/officeDocument/2006/relationships/slideLayout" Target="../slideLayouts/slideLayout133.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191.xml"/><Relationship Id="rId21" Type="http://schemas.openxmlformats.org/officeDocument/2006/relationships/slideLayout" Target="../slideLayouts/slideLayout186.xml"/><Relationship Id="rId42" Type="http://schemas.openxmlformats.org/officeDocument/2006/relationships/slideLayout" Target="../slideLayouts/slideLayout207.xml"/><Relationship Id="rId47" Type="http://schemas.openxmlformats.org/officeDocument/2006/relationships/slideLayout" Target="../slideLayouts/slideLayout212.xml"/><Relationship Id="rId63" Type="http://schemas.openxmlformats.org/officeDocument/2006/relationships/slideLayout" Target="../slideLayouts/slideLayout228.xml"/><Relationship Id="rId68" Type="http://schemas.openxmlformats.org/officeDocument/2006/relationships/slideLayout" Target="../slideLayouts/slideLayout233.xml"/><Relationship Id="rId16" Type="http://schemas.openxmlformats.org/officeDocument/2006/relationships/slideLayout" Target="../slideLayouts/slideLayout18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37" Type="http://schemas.openxmlformats.org/officeDocument/2006/relationships/slideLayout" Target="../slideLayouts/slideLayout202.xml"/><Relationship Id="rId40" Type="http://schemas.openxmlformats.org/officeDocument/2006/relationships/slideLayout" Target="../slideLayouts/slideLayout205.xml"/><Relationship Id="rId45" Type="http://schemas.openxmlformats.org/officeDocument/2006/relationships/slideLayout" Target="../slideLayouts/slideLayout210.xml"/><Relationship Id="rId53" Type="http://schemas.openxmlformats.org/officeDocument/2006/relationships/slideLayout" Target="../slideLayouts/slideLayout218.xml"/><Relationship Id="rId58" Type="http://schemas.openxmlformats.org/officeDocument/2006/relationships/slideLayout" Target="../slideLayouts/slideLayout223.xml"/><Relationship Id="rId66" Type="http://schemas.openxmlformats.org/officeDocument/2006/relationships/slideLayout" Target="../slideLayouts/slideLayout231.xml"/><Relationship Id="rId74" Type="http://schemas.openxmlformats.org/officeDocument/2006/relationships/slideLayout" Target="../slideLayouts/slideLayout239.xml"/><Relationship Id="rId79" Type="http://schemas.openxmlformats.org/officeDocument/2006/relationships/theme" Target="../theme/theme8.xml"/><Relationship Id="rId5" Type="http://schemas.openxmlformats.org/officeDocument/2006/relationships/slideLayout" Target="../slideLayouts/slideLayout170.xml"/><Relationship Id="rId61" Type="http://schemas.openxmlformats.org/officeDocument/2006/relationships/slideLayout" Target="../slideLayouts/slideLayout226.xml"/><Relationship Id="rId19" Type="http://schemas.openxmlformats.org/officeDocument/2006/relationships/slideLayout" Target="../slideLayouts/slideLayout18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35" Type="http://schemas.openxmlformats.org/officeDocument/2006/relationships/slideLayout" Target="../slideLayouts/slideLayout200.xml"/><Relationship Id="rId43" Type="http://schemas.openxmlformats.org/officeDocument/2006/relationships/slideLayout" Target="../slideLayouts/slideLayout208.xml"/><Relationship Id="rId48" Type="http://schemas.openxmlformats.org/officeDocument/2006/relationships/slideLayout" Target="../slideLayouts/slideLayout213.xml"/><Relationship Id="rId56" Type="http://schemas.openxmlformats.org/officeDocument/2006/relationships/slideLayout" Target="../slideLayouts/slideLayout221.xml"/><Relationship Id="rId64" Type="http://schemas.openxmlformats.org/officeDocument/2006/relationships/slideLayout" Target="../slideLayouts/slideLayout229.xml"/><Relationship Id="rId69" Type="http://schemas.openxmlformats.org/officeDocument/2006/relationships/slideLayout" Target="../slideLayouts/slideLayout234.xml"/><Relationship Id="rId77" Type="http://schemas.openxmlformats.org/officeDocument/2006/relationships/slideLayout" Target="../slideLayouts/slideLayout242.xml"/><Relationship Id="rId8" Type="http://schemas.openxmlformats.org/officeDocument/2006/relationships/slideLayout" Target="../slideLayouts/slideLayout173.xml"/><Relationship Id="rId51" Type="http://schemas.openxmlformats.org/officeDocument/2006/relationships/slideLayout" Target="../slideLayouts/slideLayout216.xml"/><Relationship Id="rId72" Type="http://schemas.openxmlformats.org/officeDocument/2006/relationships/slideLayout" Target="../slideLayouts/slideLayout237.xml"/><Relationship Id="rId80" Type="http://schemas.openxmlformats.org/officeDocument/2006/relationships/image" Target="../media/image10.emf"/><Relationship Id="rId3" Type="http://schemas.openxmlformats.org/officeDocument/2006/relationships/slideLayout" Target="../slideLayouts/slideLayout168.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38" Type="http://schemas.openxmlformats.org/officeDocument/2006/relationships/slideLayout" Target="../slideLayouts/slideLayout203.xml"/><Relationship Id="rId46" Type="http://schemas.openxmlformats.org/officeDocument/2006/relationships/slideLayout" Target="../slideLayouts/slideLayout211.xml"/><Relationship Id="rId59" Type="http://schemas.openxmlformats.org/officeDocument/2006/relationships/slideLayout" Target="../slideLayouts/slideLayout224.xml"/><Relationship Id="rId67" Type="http://schemas.openxmlformats.org/officeDocument/2006/relationships/slideLayout" Target="../slideLayouts/slideLayout232.xml"/><Relationship Id="rId20" Type="http://schemas.openxmlformats.org/officeDocument/2006/relationships/slideLayout" Target="../slideLayouts/slideLayout185.xml"/><Relationship Id="rId41" Type="http://schemas.openxmlformats.org/officeDocument/2006/relationships/slideLayout" Target="../slideLayouts/slideLayout206.xml"/><Relationship Id="rId54" Type="http://schemas.openxmlformats.org/officeDocument/2006/relationships/slideLayout" Target="../slideLayouts/slideLayout219.xml"/><Relationship Id="rId62" Type="http://schemas.openxmlformats.org/officeDocument/2006/relationships/slideLayout" Target="../slideLayouts/slideLayout227.xml"/><Relationship Id="rId70" Type="http://schemas.openxmlformats.org/officeDocument/2006/relationships/slideLayout" Target="../slideLayouts/slideLayout235.xml"/><Relationship Id="rId75" Type="http://schemas.openxmlformats.org/officeDocument/2006/relationships/slideLayout" Target="../slideLayouts/slideLayout240.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36" Type="http://schemas.openxmlformats.org/officeDocument/2006/relationships/slideLayout" Target="../slideLayouts/slideLayout201.xml"/><Relationship Id="rId49" Type="http://schemas.openxmlformats.org/officeDocument/2006/relationships/slideLayout" Target="../slideLayouts/slideLayout214.xml"/><Relationship Id="rId57" Type="http://schemas.openxmlformats.org/officeDocument/2006/relationships/slideLayout" Target="../slideLayouts/slideLayout222.xml"/><Relationship Id="rId10" Type="http://schemas.openxmlformats.org/officeDocument/2006/relationships/slideLayout" Target="../slideLayouts/slideLayout175.xml"/><Relationship Id="rId31" Type="http://schemas.openxmlformats.org/officeDocument/2006/relationships/slideLayout" Target="../slideLayouts/slideLayout196.xml"/><Relationship Id="rId44" Type="http://schemas.openxmlformats.org/officeDocument/2006/relationships/slideLayout" Target="../slideLayouts/slideLayout209.xml"/><Relationship Id="rId52" Type="http://schemas.openxmlformats.org/officeDocument/2006/relationships/slideLayout" Target="../slideLayouts/slideLayout217.xml"/><Relationship Id="rId60" Type="http://schemas.openxmlformats.org/officeDocument/2006/relationships/slideLayout" Target="../slideLayouts/slideLayout225.xml"/><Relationship Id="rId65" Type="http://schemas.openxmlformats.org/officeDocument/2006/relationships/slideLayout" Target="../slideLayouts/slideLayout230.xml"/><Relationship Id="rId73" Type="http://schemas.openxmlformats.org/officeDocument/2006/relationships/slideLayout" Target="../slideLayouts/slideLayout238.xml"/><Relationship Id="rId78" Type="http://schemas.openxmlformats.org/officeDocument/2006/relationships/slideLayout" Target="../slideLayouts/slideLayout243.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9" Type="http://schemas.openxmlformats.org/officeDocument/2006/relationships/slideLayout" Target="../slideLayouts/slideLayout204.xml"/><Relationship Id="rId34" Type="http://schemas.openxmlformats.org/officeDocument/2006/relationships/slideLayout" Target="../slideLayouts/slideLayout199.xml"/><Relationship Id="rId50" Type="http://schemas.openxmlformats.org/officeDocument/2006/relationships/slideLayout" Target="../slideLayouts/slideLayout215.xml"/><Relationship Id="rId55" Type="http://schemas.openxmlformats.org/officeDocument/2006/relationships/slideLayout" Target="../slideLayouts/slideLayout220.xml"/><Relationship Id="rId76" Type="http://schemas.openxmlformats.org/officeDocument/2006/relationships/slideLayout" Target="../slideLayouts/slideLayout241.xml"/><Relationship Id="rId7" Type="http://schemas.openxmlformats.org/officeDocument/2006/relationships/slideLayout" Target="../slideLayouts/slideLayout172.xml"/><Relationship Id="rId71" Type="http://schemas.openxmlformats.org/officeDocument/2006/relationships/slideLayout" Target="../slideLayouts/slideLayout236.xml"/><Relationship Id="rId2" Type="http://schemas.openxmlformats.org/officeDocument/2006/relationships/slideLayout" Target="../slideLayouts/slideLayout167.xml"/><Relationship Id="rId29" Type="http://schemas.openxmlformats.org/officeDocument/2006/relationships/slideLayout" Target="../slideLayouts/slideLayout1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1"/>
            <a:ext cx="12192000" cy="6543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k object 17"/>
          <p:cNvSpPr/>
          <p:nvPr userDrawn="1"/>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p:cNvSpPr txBox="1"/>
          <p:nvPr userDrawn="1"/>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a:solidFill>
                  <a:schemeClr val="bg1"/>
                </a:solidFill>
                <a:latin typeface="Segoe UI Semibold" charset="0"/>
              </a:rPr>
              <a:t>Microsoft Azure    </a:t>
            </a:r>
            <a:r>
              <a:rPr lang="en-US" sz="1100" b="0" i="0" kern="0" spc="-20" baseline="0">
                <a:solidFill>
                  <a:schemeClr val="bg1"/>
                </a:solidFill>
                <a:latin typeface="Segoe UI Semilight" panose="020B0402040204020203" pitchFamily="34" charset="0"/>
                <a:cs typeface="Segoe UI Semilight" panose="020B0402040204020203" pitchFamily="34" charset="0"/>
              </a:rPr>
              <a:t>|  @</a:t>
            </a:r>
            <a:r>
              <a:rPr lang="en-US" sz="1100" b="0" i="0" kern="0" spc="-20" baseline="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2336981536"/>
      </p:ext>
    </p:extLst>
  </p:cSld>
  <p:clrMap bg1="lt1" tx1="dk1" bg2="lt2" tx2="dk2" accent1="accent1" accent2="accent2" accent3="accent3" accent4="accent4" accent5="accent5" accent6="accent6" hlink="hlink" folHlink="folHlink"/>
  <p:sldLayoutIdLst>
    <p:sldLayoutId id="2147484956" r:id="rId1"/>
    <p:sldLayoutId id="2147484952" r:id="rId2"/>
    <p:sldLayoutId id="2147484951" r:id="rId3"/>
    <p:sldLayoutId id="2147484950" r:id="rId4"/>
    <p:sldLayoutId id="214748513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1"/>
            <a:ext cx="12192000" cy="65436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k object 17"/>
          <p:cNvSpPr/>
          <p:nvPr userDrawn="1"/>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p:cNvSpPr txBox="1"/>
          <p:nvPr userDrawn="1"/>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a:solidFill>
                  <a:schemeClr val="bg1"/>
                </a:solidFill>
                <a:latin typeface="Segoe UI Semibold" charset="0"/>
              </a:rPr>
              <a:t>Microsoft Azure    </a:t>
            </a:r>
            <a:r>
              <a:rPr lang="en-US" sz="1100" b="0" i="0" kern="0" spc="-20" baseline="0">
                <a:solidFill>
                  <a:schemeClr val="bg1"/>
                </a:solidFill>
                <a:latin typeface="Segoe UI Semilight" panose="020B0402040204020203" pitchFamily="34" charset="0"/>
                <a:cs typeface="Segoe UI Semilight" panose="020B0402040204020203" pitchFamily="34" charset="0"/>
              </a:rPr>
              <a:t>|  @</a:t>
            </a:r>
            <a:r>
              <a:rPr lang="en-US" sz="1100" b="0" i="0" kern="0" spc="-20" baseline="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1025157418"/>
      </p:ext>
    </p:extLst>
  </p:cSld>
  <p:clrMap bg1="lt1" tx1="dk1" bg2="lt2" tx2="dk2" accent1="accent1" accent2="accent2" accent3="accent3" accent4="accent4" accent5="accent5" accent6="accent6" hlink="hlink" folHlink="folHlink"/>
  <p:sldLayoutIdLst>
    <p:sldLayoutId id="21474849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9609998"/>
      </p:ext>
    </p:extLst>
  </p:cSld>
  <p:clrMap bg1="lt1" tx1="dk1" bg2="lt2" tx2="dk2" accent1="accent1" accent2="accent2" accent3="accent3" accent4="accent4" accent5="accent5" accent6="accent6" hlink="hlink" folHlink="folHlink"/>
  <p:sldLayoutIdLst>
    <p:sldLayoutId id="2147484960" r:id="rId1"/>
    <p:sldLayoutId id="2147484961" r:id="rId2"/>
    <p:sldLayoutId id="2147484962" r:id="rId3"/>
    <p:sldLayoutId id="2147484963" r:id="rId4"/>
    <p:sldLayoutId id="2147484964" r:id="rId5"/>
    <p:sldLayoutId id="2147484965" r:id="rId6"/>
    <p:sldLayoutId id="2147484966" r:id="rId7"/>
    <p:sldLayoutId id="2147484967" r:id="rId8"/>
    <p:sldLayoutId id="2147484968" r:id="rId9"/>
    <p:sldLayoutId id="2147484969" r:id="rId10"/>
    <p:sldLayoutId id="2147484970" r:id="rId11"/>
    <p:sldLayoutId id="2147484971" r:id="rId12"/>
    <p:sldLayoutId id="2147484972" r:id="rId13"/>
    <p:sldLayoutId id="2147484973" r:id="rId14"/>
    <p:sldLayoutId id="2147484974" r:id="rId15"/>
    <p:sldLayoutId id="2147484975" r:id="rId16"/>
    <p:sldLayoutId id="2147484976" r:id="rId17"/>
    <p:sldLayoutId id="2147484977" r:id="rId18"/>
    <p:sldLayoutId id="2147484978" r:id="rId19"/>
    <p:sldLayoutId id="2147484979" r:id="rId20"/>
    <p:sldLayoutId id="2147484980" r:id="rId21"/>
    <p:sldLayoutId id="2147484981" r:id="rId22"/>
    <p:sldLayoutId id="2147484982" r:id="rId23"/>
    <p:sldLayoutId id="2147484983" r:id="rId24"/>
    <p:sldLayoutId id="214748498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54922105"/>
      </p:ext>
    </p:extLst>
  </p:cSld>
  <p:clrMap bg1="dk1" tx1="lt1" bg2="dk2" tx2="lt2" accent1="accent1" accent2="accent2" accent3="accent3" accent4="accent4" accent5="accent5" accent6="accent6" hlink="hlink" folHlink="folHlink"/>
  <p:sldLayoutIdLst>
    <p:sldLayoutId id="2147484986" r:id="rId1"/>
    <p:sldLayoutId id="2147484987" r:id="rId2"/>
    <p:sldLayoutId id="2147484988" r:id="rId3"/>
    <p:sldLayoutId id="2147484989" r:id="rId4"/>
    <p:sldLayoutId id="2147484990" r:id="rId5"/>
    <p:sldLayoutId id="2147484991" r:id="rId6"/>
    <p:sldLayoutId id="2147484992" r:id="rId7"/>
    <p:sldLayoutId id="2147484993" r:id="rId8"/>
    <p:sldLayoutId id="2147484994" r:id="rId9"/>
    <p:sldLayoutId id="2147484995" r:id="rId10"/>
    <p:sldLayoutId id="2147484996" r:id="rId11"/>
    <p:sldLayoutId id="2147484997" r:id="rId12"/>
    <p:sldLayoutId id="2147484998" r:id="rId13"/>
    <p:sldLayoutId id="2147484999" r:id="rId14"/>
    <p:sldLayoutId id="2147485000" r:id="rId15"/>
    <p:sldLayoutId id="2147485001" r:id="rId16"/>
    <p:sldLayoutId id="2147485002" r:id="rId17"/>
    <p:sldLayoutId id="2147485003" r:id="rId18"/>
    <p:sldLayoutId id="2147485004" r:id="rId19"/>
    <p:sldLayoutId id="2147485005" r:id="rId20"/>
    <p:sldLayoutId id="2147485006" r:id="rId21"/>
    <p:sldLayoutId id="2147485007" r:id="rId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975457427"/>
      </p:ext>
    </p:extLst>
  </p:cSld>
  <p:clrMap bg1="lt1" tx1="dk1" bg2="lt2" tx2="dk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17" r:id="rId9"/>
    <p:sldLayoutId id="2147485018" r:id="rId10"/>
    <p:sldLayoutId id="2147485019" r:id="rId11"/>
    <p:sldLayoutId id="2147485020" r:id="rId12"/>
    <p:sldLayoutId id="2147485021" r:id="rId13"/>
    <p:sldLayoutId id="2147485022" r:id="rId14"/>
    <p:sldLayoutId id="2147485023" r:id="rId15"/>
    <p:sldLayoutId id="2147485024" r:id="rId16"/>
    <p:sldLayoutId id="2147485025" r:id="rId17"/>
    <p:sldLayoutId id="2147485026" r:id="rId18"/>
    <p:sldLayoutId id="2147485027" r:id="rId19"/>
    <p:sldLayoutId id="2147485028" r:id="rId20"/>
    <p:sldLayoutId id="2147485029" r:id="rId21"/>
    <p:sldLayoutId id="2147485030" r:id="rId22"/>
    <p:sldLayoutId id="2147485031" r:id="rId23"/>
    <p:sldLayoutId id="2147485032" r:id="rId24"/>
    <p:sldLayoutId id="2147485033" r:id="rId25"/>
    <p:sldLayoutId id="2147485034" r:id="rId26"/>
    <p:sldLayoutId id="2147485035" r:id="rId27"/>
    <p:sldLayoutId id="2147485036" r:id="rId28"/>
    <p:sldLayoutId id="2147485037" r:id="rId29"/>
    <p:sldLayoutId id="2147485038" r:id="rId30"/>
    <p:sldLayoutId id="2147485039" r:id="rId31"/>
    <p:sldLayoutId id="2147485040" r:id="rId32"/>
    <p:sldLayoutId id="2147485041" r:id="rId33"/>
    <p:sldLayoutId id="2147485042" r:id="rId34"/>
    <p:sldLayoutId id="214748504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991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012561949"/>
      </p:ext>
    </p:extLst>
  </p:cSld>
  <p:clrMap bg1="lt1" tx1="dk1" bg2="lt2" tx2="dk2" accent1="accent1" accent2="accent2" accent3="accent3" accent4="accent4" accent5="accent5" accent6="accent6" hlink="hlink" folHlink="folHlink"/>
  <p:sldLayoutIdLst>
    <p:sldLayoutId id="2147485059" r:id="rId1"/>
    <p:sldLayoutId id="2147485060" r:id="rId2"/>
    <p:sldLayoutId id="2147485061" r:id="rId3"/>
    <p:sldLayoutId id="2147485062" r:id="rId4"/>
    <p:sldLayoutId id="2147485063" r:id="rId5"/>
    <p:sldLayoutId id="2147485064" r:id="rId6"/>
    <p:sldLayoutId id="2147485065" r:id="rId7"/>
    <p:sldLayoutId id="2147485066" r:id="rId8"/>
    <p:sldLayoutId id="2147485067" r:id="rId9"/>
    <p:sldLayoutId id="2147485068" r:id="rId10"/>
    <p:sldLayoutId id="2147485069" r:id="rId11"/>
    <p:sldLayoutId id="2147485070" r:id="rId12"/>
    <p:sldLayoutId id="2147485071" r:id="rId13"/>
    <p:sldLayoutId id="2147485072" r:id="rId14"/>
    <p:sldLayoutId id="2147485073" r:id="rId15"/>
    <p:sldLayoutId id="2147485074" r:id="rId16"/>
    <p:sldLayoutId id="2147485075" r:id="rId17"/>
    <p:sldLayoutId id="2147485076" r:id="rId18"/>
    <p:sldLayoutId id="2147485077" r:id="rId19"/>
    <p:sldLayoutId id="2147485078" r:id="rId20"/>
    <p:sldLayoutId id="2147485079" r:id="rId21"/>
    <p:sldLayoutId id="2147485080" r:id="rId22"/>
    <p:sldLayoutId id="2147485081" r:id="rId23"/>
    <p:sldLayoutId id="2147485082" r:id="rId24"/>
    <p:sldLayoutId id="2147485083" r:id="rId25"/>
    <p:sldLayoutId id="2147485084" r:id="rId26"/>
    <p:sldLayoutId id="2147485085" r:id="rId27"/>
    <p:sldLayoutId id="2147485086" r:id="rId28"/>
    <p:sldLayoutId id="2147485087" r:id="rId29"/>
    <p:sldLayoutId id="2147485088" r:id="rId30"/>
    <p:sldLayoutId id="2147485089" r:id="rId31"/>
    <p:sldLayoutId id="2147485090" r:id="rId32"/>
    <p:sldLayoutId id="2147485091" r:id="rId33"/>
    <p:sldLayoutId id="2147485092" r:id="rId34"/>
    <p:sldLayoutId id="2147485093" r:id="rId35"/>
    <p:sldLayoutId id="2147485094" r:id="rId36"/>
    <p:sldLayoutId id="2147485095" r:id="rId37"/>
    <p:sldLayoutId id="2147485096" r:id="rId38"/>
    <p:sldLayoutId id="2147485097" r:id="rId39"/>
    <p:sldLayoutId id="2147485098" r:id="rId40"/>
    <p:sldLayoutId id="2147485099" r:id="rId41"/>
    <p:sldLayoutId id="2147485100" r:id="rId4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t>aka.ms</a:t>
            </a:r>
            <a:r>
              <a:rPr lang="en-US"/>
              <a:t>/MSI20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920211702"/>
      </p:ext>
    </p:extLst>
  </p:cSld>
  <p:clrMap bg1="lt1" tx1="dk1" bg2="lt2" tx2="dk2" accent1="accent1" accent2="accent2" accent3="accent3" accent4="accent4" accent5="accent5" accent6="accent6" hlink="hlink" folHlink="folHlink"/>
  <p:sldLayoutIdLst>
    <p:sldLayoutId id="2147485102" r:id="rId1"/>
    <p:sldLayoutId id="2147485103" r:id="rId2"/>
    <p:sldLayoutId id="2147485104" r:id="rId3"/>
    <p:sldLayoutId id="2147485105" r:id="rId4"/>
    <p:sldLayoutId id="2147485106" r:id="rId5"/>
    <p:sldLayoutId id="2147485107" r:id="rId6"/>
    <p:sldLayoutId id="2147485108" r:id="rId7"/>
    <p:sldLayoutId id="2147485109" r:id="rId8"/>
    <p:sldLayoutId id="2147485110" r:id="rId9"/>
    <p:sldLayoutId id="2147485111" r:id="rId10"/>
    <p:sldLayoutId id="2147485112" r:id="rId11"/>
    <p:sldLayoutId id="2147485113" r:id="rId12"/>
    <p:sldLayoutId id="2147485114" r:id="rId13"/>
    <p:sldLayoutId id="2147485115" r:id="rId14"/>
    <p:sldLayoutId id="2147485116" r:id="rId15"/>
    <p:sldLayoutId id="2147485117" r:id="rId16"/>
    <p:sldLayoutId id="2147485118" r:id="rId17"/>
    <p:sldLayoutId id="2147485119" r:id="rId18"/>
    <p:sldLayoutId id="2147485120" r:id="rId19"/>
    <p:sldLayoutId id="2147485121" r:id="rId20"/>
    <p:sldLayoutId id="2147485122" r:id="rId21"/>
    <p:sldLayoutId id="2147485123" r:id="rId22"/>
    <p:sldLayoutId id="2147485124" r:id="rId23"/>
    <p:sldLayoutId id="2147485125" r:id="rId24"/>
    <p:sldLayoutId id="2147485126" r:id="rId25"/>
    <p:sldLayoutId id="2147485127" r:id="rId26"/>
    <p:sldLayoutId id="2147485128" r:id="rId27"/>
    <p:sldLayoutId id="2147485129" r:id="rId28"/>
    <p:sldLayoutId id="2147485130" r:id="rId29"/>
    <p:sldLayoutId id="2147485131" r:id="rId30"/>
    <p:sldLayoutId id="2147485132" r:id="rId31"/>
    <p:sldLayoutId id="2147485133" r:id="rId32"/>
    <p:sldLayoutId id="2147485134" r:id="rId33"/>
    <p:sldLayoutId id="2147485135" r:id="rId34"/>
    <p:sldLayoutId id="214748513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645156649"/>
      </p:ext>
    </p:extLst>
  </p:cSld>
  <p:clrMap bg1="lt1" tx1="dk1" bg2="lt2" tx2="dk2" accent1="accent1" accent2="accent2" accent3="accent3" accent4="accent4" accent5="accent5" accent6="accent6" hlink="hlink" folHlink="folHlink"/>
  <p:sldLayoutIdLst>
    <p:sldLayoutId id="2147485139" r:id="rId1"/>
    <p:sldLayoutId id="2147485140" r:id="rId2"/>
    <p:sldLayoutId id="2147485141" r:id="rId3"/>
    <p:sldLayoutId id="2147485142" r:id="rId4"/>
    <p:sldLayoutId id="2147485143" r:id="rId5"/>
    <p:sldLayoutId id="2147485144" r:id="rId6"/>
    <p:sldLayoutId id="2147485145" r:id="rId7"/>
    <p:sldLayoutId id="2147485146" r:id="rId8"/>
    <p:sldLayoutId id="2147485147" r:id="rId9"/>
    <p:sldLayoutId id="2147485148" r:id="rId10"/>
    <p:sldLayoutId id="2147485149" r:id="rId11"/>
    <p:sldLayoutId id="2147485150" r:id="rId12"/>
    <p:sldLayoutId id="2147485151" r:id="rId13"/>
    <p:sldLayoutId id="2147485152" r:id="rId14"/>
    <p:sldLayoutId id="2147485153" r:id="rId15"/>
    <p:sldLayoutId id="2147485154" r:id="rId16"/>
    <p:sldLayoutId id="2147485155" r:id="rId17"/>
    <p:sldLayoutId id="2147485156" r:id="rId18"/>
    <p:sldLayoutId id="2147485157" r:id="rId19"/>
    <p:sldLayoutId id="2147485158" r:id="rId20"/>
    <p:sldLayoutId id="2147485159" r:id="rId21"/>
    <p:sldLayoutId id="2147485160" r:id="rId22"/>
    <p:sldLayoutId id="2147485161" r:id="rId23"/>
    <p:sldLayoutId id="2147485162" r:id="rId24"/>
    <p:sldLayoutId id="2147485163" r:id="rId25"/>
    <p:sldLayoutId id="2147485164" r:id="rId26"/>
    <p:sldLayoutId id="2147485165" r:id="rId27"/>
    <p:sldLayoutId id="2147485166" r:id="rId28"/>
    <p:sldLayoutId id="2147485167" r:id="rId29"/>
    <p:sldLayoutId id="2147485168" r:id="rId30"/>
    <p:sldLayoutId id="2147485169" r:id="rId31"/>
    <p:sldLayoutId id="2147485170" r:id="rId32"/>
    <p:sldLayoutId id="2147485171" r:id="rId33"/>
    <p:sldLayoutId id="2147485172" r:id="rId34"/>
    <p:sldLayoutId id="2147485173" r:id="rId35"/>
    <p:sldLayoutId id="2147485174" r:id="rId36"/>
    <p:sldLayoutId id="2147485175" r:id="rId37"/>
    <p:sldLayoutId id="2147485176" r:id="rId38"/>
    <p:sldLayoutId id="2147485177" r:id="rId39"/>
    <p:sldLayoutId id="2147485178" r:id="rId40"/>
    <p:sldLayoutId id="2147485179" r:id="rId41"/>
    <p:sldLayoutId id="2147485180" r:id="rId42"/>
    <p:sldLayoutId id="2147485181" r:id="rId43"/>
    <p:sldLayoutId id="2147485182" r:id="rId44"/>
    <p:sldLayoutId id="2147485183" r:id="rId45"/>
    <p:sldLayoutId id="2147485184" r:id="rId46"/>
    <p:sldLayoutId id="2147485185" r:id="rId47"/>
    <p:sldLayoutId id="2147485186" r:id="rId48"/>
    <p:sldLayoutId id="2147485187" r:id="rId49"/>
    <p:sldLayoutId id="2147485188" r:id="rId50"/>
    <p:sldLayoutId id="2147485189" r:id="rId51"/>
    <p:sldLayoutId id="2147485190" r:id="rId52"/>
    <p:sldLayoutId id="2147485191" r:id="rId53"/>
    <p:sldLayoutId id="2147485192" r:id="rId54"/>
    <p:sldLayoutId id="2147485193" r:id="rId55"/>
    <p:sldLayoutId id="2147485194" r:id="rId56"/>
    <p:sldLayoutId id="2147485195" r:id="rId57"/>
    <p:sldLayoutId id="2147485196" r:id="rId58"/>
    <p:sldLayoutId id="2147485197" r:id="rId59"/>
    <p:sldLayoutId id="2147485198" r:id="rId60"/>
    <p:sldLayoutId id="2147485199" r:id="rId61"/>
    <p:sldLayoutId id="2147485200" r:id="rId62"/>
    <p:sldLayoutId id="2147485201" r:id="rId63"/>
    <p:sldLayoutId id="2147485202" r:id="rId64"/>
    <p:sldLayoutId id="2147485203" r:id="rId65"/>
    <p:sldLayoutId id="2147485204" r:id="rId66"/>
    <p:sldLayoutId id="2147485205" r:id="rId67"/>
    <p:sldLayoutId id="2147485206" r:id="rId68"/>
    <p:sldLayoutId id="2147485207" r:id="rId69"/>
    <p:sldLayoutId id="2147485208" r:id="rId70"/>
    <p:sldLayoutId id="2147485209" r:id="rId71"/>
    <p:sldLayoutId id="2147485210" r:id="rId72"/>
    <p:sldLayoutId id="2147485211" r:id="rId73"/>
    <p:sldLayoutId id="2147485212" r:id="rId74"/>
    <p:sldLayoutId id="2147485213" r:id="rId75"/>
    <p:sldLayoutId id="2147485216" r:id="rId76"/>
    <p:sldLayoutId id="2147485218" r:id="rId77"/>
    <p:sldLayoutId id="2147485219" r:id="rId7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8.svg"/></Relationships>
</file>

<file path=ppt/slides/_rels/slide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8.svg"/></Relationships>
</file>

<file path=ppt/slides/_rels/slide1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svg"/></Relationships>
</file>

<file path=ppt/slides/_rels/slide1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12.png"/><Relationship Id="rId4" Type="http://schemas.openxmlformats.org/officeDocument/2006/relationships/image" Target="../media/image108.svg"/></Relationships>
</file>

<file path=ppt/slides/_rels/slide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aka.ms/WACDownload" TargetMode="External"/><Relationship Id="rId2" Type="http://schemas.openxmlformats.org/officeDocument/2006/relationships/notesSlide" Target="../notesSlides/notesSlide13.xml"/><Relationship Id="rId1" Type="http://schemas.openxmlformats.org/officeDocument/2006/relationships/slideLayout" Target="../slideLayouts/slideLayout121.xml"/><Relationship Id="rId5" Type="http://schemas.openxmlformats.org/officeDocument/2006/relationships/image" Target="../media/image115.png"/><Relationship Id="rId4" Type="http://schemas.openxmlformats.org/officeDocument/2006/relationships/image" Target="../media/image11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7.xml"/></Relationships>
</file>

<file path=ppt/slides/_rels/slide17.xml.rels><?xml version="1.0" encoding="UTF-8" standalone="yes"?>
<Relationships xmlns="http://schemas.openxmlformats.org/package/2006/relationships"><Relationship Id="rId8" Type="http://schemas.openxmlformats.org/officeDocument/2006/relationships/image" Target="../media/image122.svg"/><Relationship Id="rId13" Type="http://schemas.openxmlformats.org/officeDocument/2006/relationships/image" Target="../media/image127.png"/><Relationship Id="rId18" Type="http://schemas.openxmlformats.org/officeDocument/2006/relationships/image" Target="../media/image132.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png"/><Relationship Id="rId2" Type="http://schemas.openxmlformats.org/officeDocument/2006/relationships/image" Target="../media/image116.png"/><Relationship Id="rId16" Type="http://schemas.openxmlformats.org/officeDocument/2006/relationships/image" Target="../media/image130.png"/><Relationship Id="rId1" Type="http://schemas.openxmlformats.org/officeDocument/2006/relationships/slideLayout" Target="../slideLayouts/slideLayout107.xml"/><Relationship Id="rId6" Type="http://schemas.openxmlformats.org/officeDocument/2006/relationships/image" Target="../media/image120.svg"/><Relationship Id="rId11" Type="http://schemas.openxmlformats.org/officeDocument/2006/relationships/image" Target="../media/image125.png"/><Relationship Id="rId5" Type="http://schemas.openxmlformats.org/officeDocument/2006/relationships/image" Target="../media/image119.png"/><Relationship Id="rId15" Type="http://schemas.openxmlformats.org/officeDocument/2006/relationships/image" Target="../media/image129.png"/><Relationship Id="rId10" Type="http://schemas.openxmlformats.org/officeDocument/2006/relationships/image" Target="../media/image124.png"/><Relationship Id="rId4" Type="http://schemas.openxmlformats.org/officeDocument/2006/relationships/image" Target="../media/image118.emf"/><Relationship Id="rId9" Type="http://schemas.openxmlformats.org/officeDocument/2006/relationships/image" Target="../media/image123.png"/><Relationship Id="rId14" Type="http://schemas.openxmlformats.org/officeDocument/2006/relationships/image" Target="../media/image128.png"/></Relationships>
</file>

<file path=ppt/slides/_rels/slide18.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sv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notesSlide" Target="../notesSlides/notesSlide15.xml"/><Relationship Id="rId1" Type="http://schemas.openxmlformats.org/officeDocument/2006/relationships/slideLayout" Target="../slideLayouts/slideLayout121.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svg"/><Relationship Id="rId15" Type="http://schemas.openxmlformats.org/officeDocument/2006/relationships/image" Target="../media/image145.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s>
</file>

<file path=ppt/slides/_rels/slide19.xml.rels><?xml version="1.0" encoding="UTF-8" standalone="yes"?>
<Relationships xmlns="http://schemas.openxmlformats.org/package/2006/relationships"><Relationship Id="rId3" Type="http://schemas.openxmlformats.org/officeDocument/2006/relationships/hyperlink" Target="http://aka.ms/WACDownload" TargetMode="External"/><Relationship Id="rId2" Type="http://schemas.openxmlformats.org/officeDocument/2006/relationships/notesSlide" Target="../notesSlides/notesSlide16.xml"/><Relationship Id="rId1" Type="http://schemas.openxmlformats.org/officeDocument/2006/relationships/slideLayout" Target="../slideLayouts/slideLayout121.xml"/><Relationship Id="rId6" Type="http://schemas.openxmlformats.org/officeDocument/2006/relationships/image" Target="../media/image115.png"/><Relationship Id="rId5" Type="http://schemas.openxmlformats.org/officeDocument/2006/relationships/image" Target="../media/image147.emf"/><Relationship Id="rId4" Type="http://schemas.openxmlformats.org/officeDocument/2006/relationships/image" Target="../media/image146.emf"/></Relationships>
</file>

<file path=ppt/slides/_rels/slide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94.jpeg"/><Relationship Id="rId4" Type="http://schemas.openxmlformats.org/officeDocument/2006/relationships/image" Target="../media/image9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2.svg"/><Relationship Id="rId11" Type="http://schemas.openxmlformats.org/officeDocument/2006/relationships/image" Target="../media/image148.png"/><Relationship Id="rId5" Type="http://schemas.openxmlformats.org/officeDocument/2006/relationships/image" Target="../media/image151.png"/><Relationship Id="rId10" Type="http://schemas.openxmlformats.org/officeDocument/2006/relationships/image" Target="../media/image156.svg"/><Relationship Id="rId4" Type="http://schemas.openxmlformats.org/officeDocument/2006/relationships/image" Target="../media/image150.svg"/><Relationship Id="rId9" Type="http://schemas.openxmlformats.org/officeDocument/2006/relationships/image" Target="../media/image155.png"/></Relationships>
</file>

<file path=ppt/slides/_rels/slide24.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svg"/><Relationship Id="rId9" Type="http://schemas.openxmlformats.org/officeDocument/2006/relationships/image" Target="../media/image1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0.svg"/><Relationship Id="rId3" Type="http://schemas.openxmlformats.org/officeDocument/2006/relationships/image" Target="../media/image163.png"/><Relationship Id="rId7" Type="http://schemas.openxmlformats.org/officeDocument/2006/relationships/image" Target="../media/image165.png"/><Relationship Id="rId12" Type="http://schemas.openxmlformats.org/officeDocument/2006/relationships/image" Target="../media/image169.png"/><Relationship Id="rId2" Type="http://schemas.openxmlformats.org/officeDocument/2006/relationships/notesSlide" Target="../notesSlides/notesSlide22.xml"/><Relationship Id="rId16" Type="http://schemas.openxmlformats.org/officeDocument/2006/relationships/image" Target="../media/image172.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168.png"/><Relationship Id="rId5" Type="http://schemas.openxmlformats.org/officeDocument/2006/relationships/image" Target="../media/image164.png"/><Relationship Id="rId15" Type="http://schemas.microsoft.com/office/2007/relationships/hdphoto" Target="../media/hdphoto4.wdp"/><Relationship Id="rId10" Type="http://schemas.openxmlformats.org/officeDocument/2006/relationships/image" Target="../media/image167.png"/><Relationship Id="rId4" Type="http://schemas.microsoft.com/office/2007/relationships/hdphoto" Target="../media/hdphoto1.wdp"/><Relationship Id="rId9" Type="http://schemas.openxmlformats.org/officeDocument/2006/relationships/image" Target="../media/image166.png"/><Relationship Id="rId14" Type="http://schemas.openxmlformats.org/officeDocument/2006/relationships/image" Target="../media/image17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5.xml"/></Relationships>
</file>

<file path=ppt/slides/_rels/slide3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5.xml"/><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slideLayout" Target="../slideLayouts/slideLayout51.xml"/><Relationship Id="rId1" Type="http://schemas.openxmlformats.org/officeDocument/2006/relationships/themeOverride" Target="../theme/themeOverride1.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F44580D-1020-45AC-80A7-0FFC90F216BE}"/>
              </a:ext>
            </a:extLst>
          </p:cNvPr>
          <p:cNvSpPr txBox="1"/>
          <p:nvPr/>
        </p:nvSpPr>
        <p:spPr>
          <a:xfrm>
            <a:off x="640080" y="325369"/>
            <a:ext cx="4368602"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a:latin typeface="+mj-lt"/>
                <a:ea typeface="+mj-ea"/>
                <a:cs typeface="+mj-cs"/>
              </a:rPr>
              <a:t>Hybrid Azure Management</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67DC80E9-F532-4D49-9E5D-01FF321CA625}"/>
              </a:ext>
            </a:extLst>
          </p:cNvPr>
          <p:cNvSpPr>
            <a:spLocks noGrp="1"/>
          </p:cNvSpPr>
          <p:nvPr>
            <p:ph type="body" sz="quarter" idx="4294967295"/>
          </p:nvPr>
        </p:nvSpPr>
        <p:spPr>
          <a:xfrm>
            <a:off x="702586" y="4092099"/>
            <a:ext cx="4243589" cy="3320668"/>
          </a:xfrm>
        </p:spPr>
        <p:txBody>
          <a:bodyPr vert="horz" lIns="91440" tIns="45720" rIns="91440" bIns="45720" rtlCol="0">
            <a:normAutofit/>
          </a:bodyPr>
          <a:lstStyle/>
          <a:p>
            <a:pPr marL="0" indent="0">
              <a:buNone/>
            </a:pPr>
            <a:r>
              <a:rPr lang="en-US" sz="1800" dirty="0"/>
              <a:t>Sarah Lean</a:t>
            </a:r>
          </a:p>
          <a:p>
            <a:pPr marL="0" indent="0">
              <a:buNone/>
            </a:pPr>
            <a:r>
              <a:rPr lang="en-US" sz="1800" dirty="0"/>
              <a:t>Senior Cloud Advocate</a:t>
            </a:r>
          </a:p>
          <a:p>
            <a:pPr marL="0" indent="0">
              <a:buNone/>
            </a:pPr>
            <a:r>
              <a:rPr lang="en-US" sz="1800" dirty="0"/>
              <a:t>Microsoft</a:t>
            </a:r>
          </a:p>
          <a:p>
            <a:pPr>
              <a:buFont typeface="Arial" panose="020B0604020202020204" pitchFamily="34" charset="0"/>
              <a:buChar char="•"/>
            </a:pPr>
            <a:endParaRPr lang="en-US" sz="1800" dirty="0"/>
          </a:p>
          <a:p>
            <a:pPr marL="0" indent="0">
              <a:buNone/>
            </a:pPr>
            <a:r>
              <a:rPr lang="en-US" sz="1800" dirty="0"/>
              <a:t>@Techielass</a:t>
            </a:r>
          </a:p>
          <a:p>
            <a:pPr marL="0" indent="0">
              <a:buNone/>
            </a:pPr>
            <a:r>
              <a:rPr lang="en-US" sz="1800" dirty="0"/>
              <a:t>www.techielass.com</a:t>
            </a:r>
          </a:p>
          <a:p>
            <a:pPr>
              <a:buFont typeface="Arial" panose="020B0604020202020204" pitchFamily="34" charset="0"/>
              <a:buChar char="•"/>
            </a:pPr>
            <a:endParaRPr lang="en-US" sz="1800" dirty="0"/>
          </a:p>
        </p:txBody>
      </p:sp>
      <p:pic>
        <p:nvPicPr>
          <p:cNvPr id="5" name="Picture 4" descr="A close up of a logo&#10;&#10;Description automatically generated">
            <a:extLst>
              <a:ext uri="{FF2B5EF4-FFF2-40B4-BE49-F238E27FC236}">
                <a16:creationId xmlns:a16="http://schemas.microsoft.com/office/drawing/2014/main" id="{B5F41D43-3869-4A9E-939C-36041858DBD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56323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361CAA3-1416-CB46-872B-A77FD3FCF820}"/>
              </a:ext>
            </a:extLst>
          </p:cNvPr>
          <p:cNvSpPr/>
          <p:nvPr/>
        </p:nvSpPr>
        <p:spPr bwMode="auto">
          <a:xfrm>
            <a:off x="0" y="2756452"/>
            <a:ext cx="12192000" cy="4101548"/>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dirty="0"/>
              <a:t>Traffic Manager</a:t>
            </a:r>
          </a:p>
        </p:txBody>
      </p:sp>
      <p:pic>
        <p:nvPicPr>
          <p:cNvPr id="8" name="Graphic 7">
            <a:extLst>
              <a:ext uri="{FF2B5EF4-FFF2-40B4-BE49-F238E27FC236}">
                <a16:creationId xmlns:a16="http://schemas.microsoft.com/office/drawing/2014/main" id="{70F4F5E8-4D85-9346-AD92-22772FE086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sp>
        <p:nvSpPr>
          <p:cNvPr id="9" name="TextBox 8">
            <a:extLst>
              <a:ext uri="{FF2B5EF4-FFF2-40B4-BE49-F238E27FC236}">
                <a16:creationId xmlns:a16="http://schemas.microsoft.com/office/drawing/2014/main" id="{045A15A4-1DC5-7242-8A77-2763F9667660}"/>
              </a:ext>
            </a:extLst>
          </p:cNvPr>
          <p:cNvSpPr txBox="1"/>
          <p:nvPr/>
        </p:nvSpPr>
        <p:spPr>
          <a:xfrm>
            <a:off x="468994" y="3500884"/>
            <a:ext cx="2577061" cy="1354217"/>
          </a:xfrm>
          <a:prstGeom prst="rect">
            <a:avLst/>
          </a:prstGeom>
          <a:noFill/>
        </p:spPr>
        <p:txBody>
          <a:bodyPr wrap="square" lIns="91440" tIns="45720" rIns="91440" bIns="45720" rtlCol="0" anchor="t">
            <a:spAutoFit/>
          </a:bodyPr>
          <a:lstStyle/>
          <a:p>
            <a:pPr>
              <a:spcAft>
                <a:spcPts val="1200"/>
              </a:spcAft>
            </a:pPr>
            <a:r>
              <a:rPr lang="en-US" sz="2400" b="1" dirty="0">
                <a:solidFill>
                  <a:schemeClr val="accent1"/>
                </a:solidFill>
                <a:latin typeface="Segoe UI Semibold" panose="020B0702040204020203" pitchFamily="34" charset="0"/>
                <a:cs typeface="Segoe UI Semibold" panose="020B0702040204020203" pitchFamily="34" charset="0"/>
              </a:rPr>
              <a:t>DNS-based load balancer</a:t>
            </a:r>
          </a:p>
          <a:p>
            <a:pPr>
              <a:spcAft>
                <a:spcPts val="1200"/>
              </a:spcAft>
            </a:pPr>
            <a:endParaRPr lang="en-US" sz="2400" b="1" dirty="0">
              <a:solidFill>
                <a:schemeClr val="accent1"/>
              </a:solidFill>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5956742F-761B-1844-83EE-1CDABDFBE84F}"/>
              </a:ext>
            </a:extLst>
          </p:cNvPr>
          <p:cNvSpPr txBox="1"/>
          <p:nvPr/>
        </p:nvSpPr>
        <p:spPr>
          <a:xfrm>
            <a:off x="3361311" y="3500884"/>
            <a:ext cx="2577061" cy="1908215"/>
          </a:xfrm>
          <a:prstGeom prst="rect">
            <a:avLst/>
          </a:prstGeom>
          <a:noFill/>
        </p:spPr>
        <p:txBody>
          <a:bodyPr wrap="square" rtlCol="0">
            <a:spAutoFit/>
          </a:bodyPr>
          <a:lstStyle/>
          <a:p>
            <a:pPr lvl="0">
              <a:spcAft>
                <a:spcPts val="1200"/>
              </a:spcAft>
            </a:pPr>
            <a:r>
              <a:rPr lang="en-US" sz="2400" dirty="0">
                <a:solidFill>
                  <a:schemeClr val="accent1"/>
                </a:solidFill>
                <a:latin typeface="Segoe UI Semibold"/>
              </a:rPr>
              <a:t>Supports external, non-Azure endpoints</a:t>
            </a:r>
          </a:p>
          <a:p>
            <a:pPr marL="0" lvl="1">
              <a:spcAft>
                <a:spcPts val="1200"/>
              </a:spcAft>
            </a:pPr>
            <a:r>
              <a:rPr lang="en-US" dirty="0">
                <a:solidFill>
                  <a:schemeClr val="tx1">
                    <a:lumMod val="85000"/>
                  </a:schemeClr>
                </a:solidFill>
                <a:latin typeface="Segoe UI" panose="020B0502040204020203" pitchFamily="34" charset="0"/>
              </a:rPr>
              <a:t>Hybrid cloud and on-premises deployments</a:t>
            </a:r>
          </a:p>
        </p:txBody>
      </p:sp>
      <p:sp>
        <p:nvSpPr>
          <p:cNvPr id="11" name="TextBox 10">
            <a:extLst>
              <a:ext uri="{FF2B5EF4-FFF2-40B4-BE49-F238E27FC236}">
                <a16:creationId xmlns:a16="http://schemas.microsoft.com/office/drawing/2014/main" id="{4725A968-989B-4748-9D47-E6914E8DE081}"/>
              </a:ext>
            </a:extLst>
          </p:cNvPr>
          <p:cNvSpPr txBox="1"/>
          <p:nvPr/>
        </p:nvSpPr>
        <p:spPr>
          <a:xfrm>
            <a:off x="6253628" y="3500884"/>
            <a:ext cx="2577061" cy="830997"/>
          </a:xfrm>
          <a:prstGeom prst="rect">
            <a:avLst/>
          </a:prstGeom>
          <a:noFill/>
        </p:spPr>
        <p:txBody>
          <a:bodyPr wrap="square" lIns="91440" tIns="45720" rIns="91440" bIns="45720" rtlCol="0" anchor="t">
            <a:spAutoFit/>
          </a:bodyPr>
          <a:lstStyle/>
          <a:p>
            <a:pPr>
              <a:spcAft>
                <a:spcPts val="1200"/>
              </a:spcAft>
            </a:pPr>
            <a:r>
              <a:rPr lang="en-US" sz="2400">
                <a:solidFill>
                  <a:schemeClr val="accent1"/>
                </a:solidFill>
                <a:latin typeface="Segoe UI Semibold"/>
              </a:rPr>
              <a:t>Public facing endpoint</a:t>
            </a:r>
          </a:p>
        </p:txBody>
      </p:sp>
      <p:sp>
        <p:nvSpPr>
          <p:cNvPr id="13" name="TextBox 12">
            <a:extLst>
              <a:ext uri="{FF2B5EF4-FFF2-40B4-BE49-F238E27FC236}">
                <a16:creationId xmlns:a16="http://schemas.microsoft.com/office/drawing/2014/main" id="{3278AA43-B4D6-1D4C-9118-67AAC6075798}"/>
              </a:ext>
            </a:extLst>
          </p:cNvPr>
          <p:cNvSpPr txBox="1"/>
          <p:nvPr/>
        </p:nvSpPr>
        <p:spPr>
          <a:xfrm>
            <a:off x="9145945" y="3500884"/>
            <a:ext cx="2577061" cy="2092881"/>
          </a:xfrm>
          <a:prstGeom prst="rect">
            <a:avLst/>
          </a:prstGeom>
          <a:noFill/>
        </p:spPr>
        <p:txBody>
          <a:bodyPr wrap="square" rtlCol="0">
            <a:spAutoFit/>
          </a:bodyPr>
          <a:lstStyle/>
          <a:p>
            <a:pPr>
              <a:spcAft>
                <a:spcPts val="1200"/>
              </a:spcAft>
            </a:pPr>
            <a:r>
              <a:rPr lang="en-US" sz="2400">
                <a:solidFill>
                  <a:schemeClr val="accent1"/>
                </a:solidFill>
                <a:latin typeface="Segoe UI Semibold"/>
              </a:rPr>
              <a:t>Routing methods</a:t>
            </a:r>
          </a:p>
          <a:p>
            <a:pPr marL="0" lvl="1">
              <a:spcAft>
                <a:spcPts val="1200"/>
              </a:spcAft>
            </a:pPr>
            <a:r>
              <a:rPr lang="en-US">
                <a:solidFill>
                  <a:schemeClr val="tx1">
                    <a:lumMod val="85000"/>
                  </a:schemeClr>
                </a:solidFill>
                <a:latin typeface="Segoe UI" panose="020B0502040204020203" pitchFamily="34" charset="0"/>
              </a:rPr>
              <a:t>Priority, weighted, performance, geography, subnet, multi-value</a:t>
            </a:r>
          </a:p>
        </p:txBody>
      </p:sp>
      <p:cxnSp>
        <p:nvCxnSpPr>
          <p:cNvPr id="14" name="Straight Connector 13">
            <a:extLst>
              <a:ext uri="{FF2B5EF4-FFF2-40B4-BE49-F238E27FC236}">
                <a16:creationId xmlns:a16="http://schemas.microsoft.com/office/drawing/2014/main" id="{80BF712D-90C3-A049-8776-F0B927FB19F6}"/>
              </a:ext>
            </a:extLst>
          </p:cNvPr>
          <p:cNvCxnSpPr>
            <a:cxnSpLocks/>
          </p:cNvCxnSpPr>
          <p:nvPr/>
        </p:nvCxnSpPr>
        <p:spPr>
          <a:xfrm>
            <a:off x="535255"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6C576F-4F45-D64C-B745-8D683C61D9D2}"/>
              </a:ext>
            </a:extLst>
          </p:cNvPr>
          <p:cNvCxnSpPr>
            <a:cxnSpLocks/>
          </p:cNvCxnSpPr>
          <p:nvPr/>
        </p:nvCxnSpPr>
        <p:spPr>
          <a:xfrm>
            <a:off x="3385135"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74F852-4C02-704B-BD6A-55FA9AF5FE9B}"/>
              </a:ext>
            </a:extLst>
          </p:cNvPr>
          <p:cNvCxnSpPr>
            <a:cxnSpLocks/>
          </p:cNvCxnSpPr>
          <p:nvPr/>
        </p:nvCxnSpPr>
        <p:spPr>
          <a:xfrm>
            <a:off x="6292091"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D397A-1433-7F45-BE94-0406E5356FB9}"/>
              </a:ext>
            </a:extLst>
          </p:cNvPr>
          <p:cNvCxnSpPr>
            <a:cxnSpLocks/>
          </p:cNvCxnSpPr>
          <p:nvPr/>
        </p:nvCxnSpPr>
        <p:spPr>
          <a:xfrm>
            <a:off x="9141971"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164AE83-89B2-4165-8B32-CB3677AFB200}"/>
              </a:ext>
            </a:extLst>
          </p:cNvPr>
          <p:cNvGrpSpPr/>
          <p:nvPr/>
        </p:nvGrpSpPr>
        <p:grpSpPr>
          <a:xfrm>
            <a:off x="0" y="6497955"/>
            <a:ext cx="12192000" cy="360045"/>
            <a:chOff x="0" y="6497955"/>
            <a:chExt cx="12192000" cy="360045"/>
          </a:xfrm>
        </p:grpSpPr>
        <p:sp>
          <p:nvSpPr>
            <p:cNvPr id="20" name="bk object 17">
              <a:extLst>
                <a:ext uri="{FF2B5EF4-FFF2-40B4-BE49-F238E27FC236}">
                  <a16:creationId xmlns:a16="http://schemas.microsoft.com/office/drawing/2014/main" id="{4213077F-B975-4DB7-812B-85F062D42C3A}"/>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1" name="TextBox 20">
              <a:extLst>
                <a:ext uri="{FF2B5EF4-FFF2-40B4-BE49-F238E27FC236}">
                  <a16:creationId xmlns:a16="http://schemas.microsoft.com/office/drawing/2014/main" id="{637C7F80-32EA-44A2-A739-75A75C2AC9FE}"/>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
        <p:nvSpPr>
          <p:cNvPr id="2" name="TextBox 1">
            <a:extLst>
              <a:ext uri="{FF2B5EF4-FFF2-40B4-BE49-F238E27FC236}">
                <a16:creationId xmlns:a16="http://schemas.microsoft.com/office/drawing/2014/main" id="{AAE6B1E1-79E7-41DB-A7FB-4A36E77E8381}"/>
              </a:ext>
            </a:extLst>
          </p:cNvPr>
          <p:cNvSpPr txBox="1"/>
          <p:nvPr/>
        </p:nvSpPr>
        <p:spPr>
          <a:xfrm>
            <a:off x="281690" y="243941"/>
            <a:ext cx="5070208" cy="646331"/>
          </a:xfrm>
          <a:prstGeom prst="rect">
            <a:avLst/>
          </a:prstGeom>
          <a:noFill/>
        </p:spPr>
        <p:txBody>
          <a:bodyPr wrap="square" rtlCol="0">
            <a:spAutoFit/>
          </a:bodyPr>
          <a:lstStyle/>
          <a:p>
            <a:r>
              <a:rPr lang="en-GB" sz="3600" dirty="0">
                <a:latin typeface="Calibri Light (Headings)"/>
              </a:rPr>
              <a:t>Traffic Manager</a:t>
            </a:r>
          </a:p>
        </p:txBody>
      </p:sp>
    </p:spTree>
    <p:extLst>
      <p:ext uri="{BB962C8B-B14F-4D97-AF65-F5344CB8AC3E}">
        <p14:creationId xmlns:p14="http://schemas.microsoft.com/office/powerpoint/2010/main" val="3708922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grpSp>
        <p:nvGrpSpPr>
          <p:cNvPr id="20" name="Group 19"/>
          <p:cNvGrpSpPr/>
          <p:nvPr/>
        </p:nvGrpSpPr>
        <p:grpSpPr>
          <a:xfrm>
            <a:off x="4436829" y="1375204"/>
            <a:ext cx="4056442" cy="4898868"/>
            <a:chOff x="6834782" y="1457861"/>
            <a:chExt cx="5087193" cy="4898868"/>
          </a:xfrm>
        </p:grpSpPr>
        <p:sp>
          <p:nvSpPr>
            <p:cNvPr id="22" name="Rectangle 21"/>
            <p:cNvSpPr/>
            <p:nvPr/>
          </p:nvSpPr>
          <p:spPr>
            <a:xfrm>
              <a:off x="6834782" y="1457861"/>
              <a:ext cx="5087193" cy="548640"/>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ts val="800"/>
                </a:spcBef>
                <a:spcAft>
                  <a:spcPct val="0"/>
                </a:spcAft>
              </a:pPr>
              <a:r>
                <a:rPr lang="en-US" sz="2000" spc="-10" dirty="0">
                  <a:solidFill>
                    <a:schemeClr val="bg1"/>
                  </a:solidFill>
                  <a:cs typeface="Segoe UI" panose="020B0502040204020203" pitchFamily="34" charset="0"/>
                </a:rPr>
                <a:t>www.tailwindtraders.com</a:t>
              </a:r>
            </a:p>
          </p:txBody>
        </p:sp>
        <p:cxnSp>
          <p:nvCxnSpPr>
            <p:cNvPr id="23" name="Straight Arrow Connector 22"/>
            <p:cNvCxnSpPr>
              <a:stCxn id="22" idx="2"/>
              <a:endCxn id="33" idx="0"/>
            </p:cNvCxnSpPr>
            <p:nvPr/>
          </p:nvCxnSpPr>
          <p:spPr>
            <a:xfrm>
              <a:off x="9378379" y="2006501"/>
              <a:ext cx="0" cy="826348"/>
            </a:xfrm>
            <a:prstGeom prst="straightConnector1">
              <a:avLst/>
            </a:prstGeom>
            <a:noFill/>
            <a:ln w="44450" cap="rnd" cmpd="sng" algn="ctr">
              <a:solidFill>
                <a:schemeClr val="tx1"/>
              </a:solidFill>
              <a:prstDash val="sysDot"/>
              <a:headEnd type="none" w="med" len="sm"/>
              <a:tailEnd type="triangle" w="med" len="sm"/>
            </a:ln>
            <a:effectLst/>
          </p:spPr>
        </p:cxnSp>
        <p:sp>
          <p:nvSpPr>
            <p:cNvPr id="24" name="TextBox 23"/>
            <p:cNvSpPr txBox="1"/>
            <p:nvPr/>
          </p:nvSpPr>
          <p:spPr>
            <a:xfrm>
              <a:off x="9409175" y="2179715"/>
              <a:ext cx="1001547" cy="307777"/>
            </a:xfrm>
            <a:prstGeom prst="rect">
              <a:avLst/>
            </a:prstGeom>
            <a:noFill/>
          </p:spPr>
          <p:txBody>
            <a:bodyPr wrap="none" rtlCol="0">
              <a:spAutoFit/>
            </a:bodyPr>
            <a:lstStyle/>
            <a:p>
              <a:r>
                <a:rPr lang="en-US" sz="1400"/>
                <a:t>CNAME</a:t>
              </a:r>
              <a:endParaRPr lang="en-US" sz="1836"/>
            </a:p>
          </p:txBody>
        </p:sp>
        <p:sp>
          <p:nvSpPr>
            <p:cNvPr id="31" name="Rectangle 30"/>
            <p:cNvSpPr/>
            <p:nvPr/>
          </p:nvSpPr>
          <p:spPr>
            <a:xfrm>
              <a:off x="10405028" y="5693065"/>
              <a:ext cx="1516947" cy="663664"/>
            </a:xfrm>
            <a:prstGeom prst="rect">
              <a:avLst/>
            </a:prstGeom>
            <a:solidFill>
              <a:srgbClr val="00B0F0"/>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r>
                <a:rPr lang="en-US" sz="1600" spc="-10" dirty="0">
                  <a:solidFill>
                    <a:schemeClr val="bg1"/>
                  </a:solidFill>
                  <a:effectLst>
                    <a:outerShdw blurRad="38100" dist="38100" dir="2700000" algn="tl">
                      <a:srgbClr val="000000">
                        <a:alpha val="43137"/>
                      </a:srgbClr>
                    </a:outerShdw>
                  </a:effectLst>
                  <a:cs typeface="Segoe UI" panose="020B0502040204020203" pitchFamily="34" charset="0"/>
                </a:rPr>
                <a:t>Non-Azure</a:t>
              </a:r>
            </a:p>
            <a:p>
              <a:pPr algn="ctr" defTabSz="914099" fontAlgn="base">
                <a:lnSpc>
                  <a:spcPct val="90000"/>
                </a:lnSpc>
                <a:spcBef>
                  <a:spcPct val="0"/>
                </a:spcBef>
                <a:spcAft>
                  <a:spcPct val="0"/>
                </a:spcAft>
              </a:pPr>
              <a:r>
                <a:rPr lang="en-US" sz="1600" spc="-10" dirty="0">
                  <a:solidFill>
                    <a:schemeClr val="bg1"/>
                  </a:solidFill>
                  <a:effectLst>
                    <a:outerShdw blurRad="38100" dist="38100" dir="2700000" algn="tl">
                      <a:srgbClr val="000000">
                        <a:alpha val="43137"/>
                      </a:srgbClr>
                    </a:outerShdw>
                  </a:effectLst>
                  <a:cs typeface="Segoe UI" panose="020B0502040204020203" pitchFamily="34" charset="0"/>
                </a:rPr>
                <a:t>Endpoints</a:t>
              </a:r>
            </a:p>
          </p:txBody>
        </p:sp>
        <p:sp>
          <p:nvSpPr>
            <p:cNvPr id="32" name="TextBox 31"/>
            <p:cNvSpPr txBox="1"/>
            <p:nvPr/>
          </p:nvSpPr>
          <p:spPr>
            <a:xfrm>
              <a:off x="6834782" y="3667389"/>
              <a:ext cx="5087193" cy="1088812"/>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spcBef>
                  <a:spcPts val="800"/>
                </a:spcBef>
              </a:pPr>
              <a:r>
                <a:rPr lang="en-US" sz="2000" dirty="0">
                  <a:solidFill>
                    <a:schemeClr val="bg1"/>
                  </a:solidFill>
                </a:rPr>
                <a:t>Load-balancing and</a:t>
              </a:r>
            </a:p>
            <a:p>
              <a:pPr algn="ctr">
                <a:spcBef>
                  <a:spcPts val="800"/>
                </a:spcBef>
              </a:pPr>
              <a:r>
                <a:rPr lang="en-US" sz="2000" dirty="0">
                  <a:solidFill>
                    <a:schemeClr val="bg1"/>
                  </a:solidFill>
                </a:rPr>
                <a:t>Endpoint monitoring</a:t>
              </a:r>
            </a:p>
          </p:txBody>
        </p:sp>
        <p:sp>
          <p:nvSpPr>
            <p:cNvPr id="33" name="Rectangle 32"/>
            <p:cNvSpPr/>
            <p:nvPr/>
          </p:nvSpPr>
          <p:spPr>
            <a:xfrm>
              <a:off x="6834782" y="2832849"/>
              <a:ext cx="5087193"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ts val="800"/>
                </a:spcBef>
                <a:spcAft>
                  <a:spcPct val="0"/>
                </a:spcAft>
              </a:pPr>
              <a:r>
                <a:rPr lang="en-US" sz="2000" spc="-10" dirty="0">
                  <a:solidFill>
                    <a:schemeClr val="bg1"/>
                  </a:solidFill>
                  <a:cs typeface="Segoe UI" panose="020B0502040204020203" pitchFamily="34" charset="0"/>
                </a:rPr>
                <a:t>tailwind.trafficmanager.net</a:t>
              </a:r>
            </a:p>
          </p:txBody>
        </p:sp>
        <p:sp>
          <p:nvSpPr>
            <p:cNvPr id="37" name="Rectangle 36"/>
            <p:cNvSpPr/>
            <p:nvPr/>
          </p:nvSpPr>
          <p:spPr>
            <a:xfrm>
              <a:off x="6834782" y="5693065"/>
              <a:ext cx="1516947"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r>
                <a:rPr lang="en-US" sz="1600" spc="-10" dirty="0">
                  <a:solidFill>
                    <a:schemeClr val="bg1"/>
                  </a:solidFill>
                  <a:cs typeface="Segoe UI" panose="020B0502040204020203" pitchFamily="34" charset="0"/>
                </a:rPr>
                <a:t>Cloud service</a:t>
              </a:r>
            </a:p>
          </p:txBody>
        </p:sp>
        <p:cxnSp>
          <p:nvCxnSpPr>
            <p:cNvPr id="38" name="Straight Arrow Connector 37"/>
            <p:cNvCxnSpPr>
              <a:stCxn id="32" idx="2"/>
            </p:cNvCxnSpPr>
            <p:nvPr/>
          </p:nvCxnSpPr>
          <p:spPr>
            <a:xfrm flipH="1">
              <a:off x="7717681" y="4756201"/>
              <a:ext cx="1660698" cy="936864"/>
            </a:xfrm>
            <a:prstGeom prst="straightConnector1">
              <a:avLst/>
            </a:prstGeom>
            <a:noFill/>
            <a:ln w="44450" cap="rnd" cmpd="sng" algn="ctr">
              <a:solidFill>
                <a:schemeClr val="tx1"/>
              </a:solidFill>
              <a:prstDash val="sysDot"/>
              <a:headEnd type="none" w="med" len="sm"/>
              <a:tailEnd type="triangle" w="med" len="sm"/>
            </a:ln>
            <a:effectLst/>
          </p:spPr>
        </p:cxnSp>
        <p:cxnSp>
          <p:nvCxnSpPr>
            <p:cNvPr id="39" name="Straight Arrow Connector 38"/>
            <p:cNvCxnSpPr>
              <a:stCxn id="32" idx="2"/>
              <a:endCxn id="31" idx="0"/>
            </p:cNvCxnSpPr>
            <p:nvPr/>
          </p:nvCxnSpPr>
          <p:spPr>
            <a:xfrm>
              <a:off x="9378379" y="4756201"/>
              <a:ext cx="1785123" cy="936864"/>
            </a:xfrm>
            <a:prstGeom prst="straightConnector1">
              <a:avLst/>
            </a:prstGeom>
            <a:noFill/>
            <a:ln w="44450" cap="rnd" cmpd="sng" algn="ctr">
              <a:solidFill>
                <a:schemeClr val="tx1"/>
              </a:solidFill>
              <a:prstDash val="sysDot"/>
              <a:headEnd type="none" w="med" len="sm"/>
              <a:tailEnd type="triangle" w="med" len="sm"/>
            </a:ln>
            <a:effectLst/>
          </p:spPr>
        </p:cxnSp>
        <p:grpSp>
          <p:nvGrpSpPr>
            <p:cNvPr id="40" name="Group 39"/>
            <p:cNvGrpSpPr/>
            <p:nvPr/>
          </p:nvGrpSpPr>
          <p:grpSpPr>
            <a:xfrm>
              <a:off x="8531008" y="4756201"/>
              <a:ext cx="1706566" cy="1600528"/>
              <a:chOff x="2535764" y="4774961"/>
              <a:chExt cx="1706566" cy="1600528"/>
            </a:xfrm>
          </p:grpSpPr>
          <p:sp>
            <p:nvSpPr>
              <p:cNvPr id="41" name="Rectangle 40"/>
              <p:cNvSpPr/>
              <p:nvPr/>
            </p:nvSpPr>
            <p:spPr>
              <a:xfrm>
                <a:off x="2535764" y="5711825"/>
                <a:ext cx="1706566"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r>
                  <a:rPr lang="en-US" sz="1600" spc="-10" dirty="0">
                    <a:solidFill>
                      <a:schemeClr val="bg1"/>
                    </a:solidFill>
                    <a:cs typeface="Segoe UI" panose="020B0502040204020203" pitchFamily="34" charset="0"/>
                  </a:rPr>
                  <a:t>Azure web site</a:t>
                </a:r>
              </a:p>
            </p:txBody>
          </p:sp>
          <p:cxnSp>
            <p:nvCxnSpPr>
              <p:cNvPr id="42" name="Straight Arrow Connector 41"/>
              <p:cNvCxnSpPr>
                <a:stCxn id="32" idx="2"/>
                <a:endCxn id="41" idx="0"/>
              </p:cNvCxnSpPr>
              <p:nvPr/>
            </p:nvCxnSpPr>
            <p:spPr>
              <a:xfrm>
                <a:off x="3383135" y="4774961"/>
                <a:ext cx="5912" cy="936864"/>
              </a:xfrm>
              <a:prstGeom prst="straightConnector1">
                <a:avLst/>
              </a:prstGeom>
              <a:noFill/>
              <a:ln w="44450" cap="rnd" cmpd="sng" algn="ctr">
                <a:solidFill>
                  <a:schemeClr val="tx1"/>
                </a:solidFill>
                <a:prstDash val="sysDot"/>
                <a:headEnd type="none" w="med" len="sm"/>
                <a:tailEnd type="triangle" w="med" len="sm"/>
              </a:ln>
              <a:effectLst/>
            </p:spPr>
          </p:cxnSp>
        </p:grpSp>
      </p:grpSp>
      <p:pic>
        <p:nvPicPr>
          <p:cNvPr id="19" name="Graphic 18">
            <a:extLst>
              <a:ext uri="{FF2B5EF4-FFF2-40B4-BE49-F238E27FC236}">
                <a16:creationId xmlns:a16="http://schemas.microsoft.com/office/drawing/2014/main" id="{02AEE4D6-9200-4D14-A6C8-ECAC45E64D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grpSp>
        <p:nvGrpSpPr>
          <p:cNvPr id="21" name="Group 20">
            <a:extLst>
              <a:ext uri="{FF2B5EF4-FFF2-40B4-BE49-F238E27FC236}">
                <a16:creationId xmlns:a16="http://schemas.microsoft.com/office/drawing/2014/main" id="{8805A1C6-EA05-49EC-A400-4C965EF167DF}"/>
              </a:ext>
            </a:extLst>
          </p:cNvPr>
          <p:cNvGrpSpPr/>
          <p:nvPr/>
        </p:nvGrpSpPr>
        <p:grpSpPr>
          <a:xfrm>
            <a:off x="0" y="6497955"/>
            <a:ext cx="12192000" cy="360045"/>
            <a:chOff x="0" y="6497955"/>
            <a:chExt cx="12192000" cy="360045"/>
          </a:xfrm>
        </p:grpSpPr>
        <p:sp>
          <p:nvSpPr>
            <p:cNvPr id="25" name="bk object 17">
              <a:extLst>
                <a:ext uri="{FF2B5EF4-FFF2-40B4-BE49-F238E27FC236}">
                  <a16:creationId xmlns:a16="http://schemas.microsoft.com/office/drawing/2014/main" id="{5C2DE7D3-6267-4007-B00B-EDDD531D3B31}"/>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6" name="TextBox 25">
              <a:extLst>
                <a:ext uri="{FF2B5EF4-FFF2-40B4-BE49-F238E27FC236}">
                  <a16:creationId xmlns:a16="http://schemas.microsoft.com/office/drawing/2014/main" id="{842F32BE-9D94-4D56-A348-BA9E4672F7B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
        <p:nvSpPr>
          <p:cNvPr id="2" name="TextBox 1">
            <a:extLst>
              <a:ext uri="{FF2B5EF4-FFF2-40B4-BE49-F238E27FC236}">
                <a16:creationId xmlns:a16="http://schemas.microsoft.com/office/drawing/2014/main" id="{EB905A34-05DA-41E0-B587-4F3BB33AA269}"/>
              </a:ext>
            </a:extLst>
          </p:cNvPr>
          <p:cNvSpPr txBox="1"/>
          <p:nvPr/>
        </p:nvSpPr>
        <p:spPr>
          <a:xfrm>
            <a:off x="352425" y="338621"/>
            <a:ext cx="6137182" cy="646331"/>
          </a:xfrm>
          <a:prstGeom prst="rect">
            <a:avLst/>
          </a:prstGeom>
          <a:noFill/>
        </p:spPr>
        <p:txBody>
          <a:bodyPr wrap="square" rtlCol="0">
            <a:spAutoFit/>
          </a:bodyPr>
          <a:lstStyle/>
          <a:p>
            <a:r>
              <a:rPr lang="en-GB" sz="3600" dirty="0">
                <a:latin typeface="Calibri Light (Headings)"/>
              </a:rPr>
              <a:t>How does it work</a:t>
            </a:r>
          </a:p>
        </p:txBody>
      </p:sp>
    </p:spTree>
    <p:extLst>
      <p:ext uri="{BB962C8B-B14F-4D97-AF65-F5344CB8AC3E}">
        <p14:creationId xmlns:p14="http://schemas.microsoft.com/office/powerpoint/2010/main" val="1763894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0758" y="1452925"/>
            <a:ext cx="7663868" cy="3953262"/>
          </a:xfrm>
        </p:spPr>
        <p:txBody>
          <a:bodyPr/>
          <a:lstStyle/>
          <a:p>
            <a:r>
              <a:rPr lang="en-GB" dirty="0">
                <a:gradFill>
                  <a:gsLst>
                    <a:gs pos="13869">
                      <a:schemeClr val="tx2"/>
                    </a:gs>
                    <a:gs pos="42000">
                      <a:schemeClr val="tx2"/>
                    </a:gs>
                  </a:gsLst>
                  <a:lin ang="5400000" scaled="0"/>
                </a:gradFill>
              </a:rPr>
              <a:t>Traffic Manager supports endpoints outside of Azure</a:t>
            </a:r>
          </a:p>
          <a:p>
            <a:pPr lvl="1">
              <a:lnSpc>
                <a:spcPct val="100000"/>
              </a:lnSpc>
            </a:pPr>
            <a:r>
              <a:rPr lang="en-GB" sz="1800" dirty="0"/>
              <a:t>Simply specify an arbitrary DNS name, e.g. mysite.tailwindtraders.com</a:t>
            </a:r>
          </a:p>
          <a:p>
            <a:pPr lvl="1">
              <a:lnSpc>
                <a:spcPct val="100000"/>
              </a:lnSpc>
            </a:pPr>
            <a:r>
              <a:rPr lang="en-GB" sz="1800" dirty="0"/>
              <a:t>Works with all traffic-routing methods</a:t>
            </a:r>
          </a:p>
          <a:p>
            <a:r>
              <a:rPr lang="en-GB" dirty="0">
                <a:gradFill>
                  <a:gsLst>
                    <a:gs pos="13869">
                      <a:schemeClr val="tx2"/>
                    </a:gs>
                    <a:gs pos="42000">
                      <a:schemeClr val="tx2"/>
                    </a:gs>
                  </a:gsLst>
                  <a:lin ang="5400000" scaled="0"/>
                </a:gradFill>
              </a:rPr>
              <a:t>Enables a variety of ‘hybrid’ scenarios</a:t>
            </a:r>
          </a:p>
          <a:p>
            <a:pPr lvl="1">
              <a:lnSpc>
                <a:spcPct val="100000"/>
              </a:lnSpc>
            </a:pPr>
            <a:r>
              <a:rPr lang="en-GB" sz="1800" dirty="0"/>
              <a:t>Smooth migration from on-premises to Cloud</a:t>
            </a:r>
          </a:p>
          <a:p>
            <a:pPr lvl="1">
              <a:lnSpc>
                <a:spcPct val="100000"/>
              </a:lnSpc>
            </a:pPr>
            <a:r>
              <a:rPr lang="en-GB" sz="1800" dirty="0"/>
              <a:t>Geo-expansion of existing applications</a:t>
            </a:r>
          </a:p>
          <a:p>
            <a:pPr lvl="1">
              <a:lnSpc>
                <a:spcPct val="100000"/>
              </a:lnSpc>
            </a:pPr>
            <a:r>
              <a:rPr lang="en-GB" sz="1800" dirty="0"/>
              <a:t>Burst-to-Cloud</a:t>
            </a:r>
          </a:p>
          <a:p>
            <a:pPr lvl="1">
              <a:lnSpc>
                <a:spcPct val="100000"/>
              </a:lnSpc>
            </a:pPr>
            <a:r>
              <a:rPr lang="en-GB" sz="1800" dirty="0"/>
              <a:t>Failover-to-Cloud</a:t>
            </a:r>
          </a:p>
        </p:txBody>
      </p:sp>
      <p:sp>
        <p:nvSpPr>
          <p:cNvPr id="2" name="Title 1"/>
          <p:cNvSpPr>
            <a:spLocks noGrp="1"/>
          </p:cNvSpPr>
          <p:nvPr>
            <p:ph type="title"/>
          </p:nvPr>
        </p:nvSpPr>
        <p:spPr/>
        <p:txBody>
          <a:bodyPr/>
          <a:lstStyle/>
          <a:p>
            <a:endParaRPr lang="en-US" dirty="0"/>
          </a:p>
        </p:txBody>
      </p:sp>
      <p:cxnSp>
        <p:nvCxnSpPr>
          <p:cNvPr id="31" name="Elbow Connector 30"/>
          <p:cNvCxnSpPr>
            <a:cxnSpLocks/>
          </p:cNvCxnSpPr>
          <p:nvPr/>
        </p:nvCxnSpPr>
        <p:spPr>
          <a:xfrm rot="5400000">
            <a:off x="9022089" y="2468552"/>
            <a:ext cx="878494" cy="1001310"/>
          </a:xfrm>
          <a:prstGeom prst="bentConnector3">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2" name="Elbow Connector 31"/>
          <p:cNvCxnSpPr>
            <a:cxnSpLocks/>
          </p:cNvCxnSpPr>
          <p:nvPr/>
        </p:nvCxnSpPr>
        <p:spPr>
          <a:xfrm rot="16200000" flipH="1">
            <a:off x="10036072" y="2464373"/>
            <a:ext cx="870645" cy="1001819"/>
          </a:xfrm>
          <a:prstGeom prst="bentConnector3">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177232" y="4233103"/>
            <a:ext cx="1515097" cy="338554"/>
          </a:xfrm>
          <a:prstGeom prst="rect">
            <a:avLst/>
          </a:prstGeom>
          <a:noFill/>
        </p:spPr>
        <p:txBody>
          <a:bodyPr wrap="square" rtlCol="0">
            <a:spAutoFit/>
          </a:bodyPr>
          <a:lstStyle/>
          <a:p>
            <a:pPr algn="ctr"/>
            <a:r>
              <a:rPr lang="en-US" sz="1600" dirty="0">
                <a:solidFill>
                  <a:schemeClr val="accent1"/>
                </a:solidFill>
                <a:ea typeface="Segoe UI" panose="020B0502040204020203" pitchFamily="34" charset="0"/>
                <a:cs typeface="Segoe UI" panose="020B0502040204020203" pitchFamily="34" charset="0"/>
              </a:rPr>
              <a:t>Azure Endpoint</a:t>
            </a:r>
          </a:p>
        </p:txBody>
      </p:sp>
      <p:sp>
        <p:nvSpPr>
          <p:cNvPr id="38" name="TextBox 37"/>
          <p:cNvSpPr txBox="1"/>
          <p:nvPr/>
        </p:nvSpPr>
        <p:spPr>
          <a:xfrm>
            <a:off x="10214754" y="4233103"/>
            <a:ext cx="1515097" cy="584775"/>
          </a:xfrm>
          <a:prstGeom prst="rect">
            <a:avLst/>
          </a:prstGeom>
          <a:noFill/>
        </p:spPr>
        <p:txBody>
          <a:bodyPr wrap="square" rtlCol="0">
            <a:spAutoFit/>
          </a:bodyPr>
          <a:lstStyle/>
          <a:p>
            <a:pPr algn="ctr"/>
            <a:r>
              <a:rPr lang="en-US" sz="1600" dirty="0">
                <a:solidFill>
                  <a:schemeClr val="accent1"/>
                </a:solidFill>
                <a:ea typeface="Segoe UI" panose="020B0502040204020203" pitchFamily="34" charset="0"/>
                <a:cs typeface="Segoe UI" panose="020B0502040204020203" pitchFamily="34" charset="0"/>
              </a:rPr>
              <a:t>On-Premises Endpoint</a:t>
            </a:r>
          </a:p>
        </p:txBody>
      </p:sp>
      <p:sp>
        <p:nvSpPr>
          <p:cNvPr id="39" name="TextBox 38"/>
          <p:cNvSpPr txBox="1"/>
          <p:nvPr/>
        </p:nvSpPr>
        <p:spPr>
          <a:xfrm>
            <a:off x="10298259" y="1815129"/>
            <a:ext cx="1515097" cy="584775"/>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Traffic Manager</a:t>
            </a:r>
          </a:p>
        </p:txBody>
      </p:sp>
      <p:pic>
        <p:nvPicPr>
          <p:cNvPr id="33" name="Graphic 32">
            <a:extLst>
              <a:ext uri="{FF2B5EF4-FFF2-40B4-BE49-F238E27FC236}">
                <a16:creationId xmlns:a16="http://schemas.microsoft.com/office/drawing/2014/main" id="{71CF8C9F-B6B9-4B70-9661-03B2FAB52E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grpSp>
        <p:nvGrpSpPr>
          <p:cNvPr id="34" name="Group 33">
            <a:extLst>
              <a:ext uri="{FF2B5EF4-FFF2-40B4-BE49-F238E27FC236}">
                <a16:creationId xmlns:a16="http://schemas.microsoft.com/office/drawing/2014/main" id="{18D50341-D808-49E7-917B-EADDAA4DE155}"/>
              </a:ext>
            </a:extLst>
          </p:cNvPr>
          <p:cNvGrpSpPr/>
          <p:nvPr/>
        </p:nvGrpSpPr>
        <p:grpSpPr>
          <a:xfrm>
            <a:off x="0" y="6497955"/>
            <a:ext cx="12192000" cy="360045"/>
            <a:chOff x="0" y="6497955"/>
            <a:chExt cx="12192000" cy="360045"/>
          </a:xfrm>
        </p:grpSpPr>
        <p:sp>
          <p:nvSpPr>
            <p:cNvPr id="35" name="bk object 17">
              <a:extLst>
                <a:ext uri="{FF2B5EF4-FFF2-40B4-BE49-F238E27FC236}">
                  <a16:creationId xmlns:a16="http://schemas.microsoft.com/office/drawing/2014/main" id="{71E355B7-57BF-4193-AE49-A7BE3F0DB315}"/>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36" name="TextBox 35">
              <a:extLst>
                <a:ext uri="{FF2B5EF4-FFF2-40B4-BE49-F238E27FC236}">
                  <a16:creationId xmlns:a16="http://schemas.microsoft.com/office/drawing/2014/main" id="{41E3F63B-AFDF-441F-ACAA-F4D72F0B009C}"/>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pic>
        <p:nvPicPr>
          <p:cNvPr id="3" name="Graphic 2">
            <a:extLst>
              <a:ext uri="{FF2B5EF4-FFF2-40B4-BE49-F238E27FC236}">
                <a16:creationId xmlns:a16="http://schemas.microsoft.com/office/drawing/2014/main" id="{47404DF2-0E24-4ECB-AB97-451E1D5825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69183" y="1727356"/>
            <a:ext cx="802603" cy="802603"/>
          </a:xfrm>
          <a:prstGeom prst="rect">
            <a:avLst/>
          </a:prstGeom>
        </p:spPr>
      </p:pic>
      <p:sp>
        <p:nvSpPr>
          <p:cNvPr id="4" name="TextBox 3">
            <a:extLst>
              <a:ext uri="{FF2B5EF4-FFF2-40B4-BE49-F238E27FC236}">
                <a16:creationId xmlns:a16="http://schemas.microsoft.com/office/drawing/2014/main" id="{4F4A5AAC-98AE-4B9E-B6EA-D41AB600088C}"/>
              </a:ext>
            </a:extLst>
          </p:cNvPr>
          <p:cNvSpPr txBox="1"/>
          <p:nvPr/>
        </p:nvSpPr>
        <p:spPr>
          <a:xfrm>
            <a:off x="4712019" y="985838"/>
            <a:ext cx="45719" cy="45719"/>
          </a:xfrm>
          <a:prstGeom prst="rect">
            <a:avLst/>
          </a:prstGeom>
          <a:noFill/>
        </p:spPr>
        <p:txBody>
          <a:bodyPr wrap="square" rtlCol="0">
            <a:spAutoFit/>
          </a:bodyPr>
          <a:lstStyle/>
          <a:p>
            <a:endParaRPr lang="en-GB" dirty="0"/>
          </a:p>
        </p:txBody>
      </p:sp>
      <p:sp>
        <p:nvSpPr>
          <p:cNvPr id="6" name="TextBox 5">
            <a:extLst>
              <a:ext uri="{FF2B5EF4-FFF2-40B4-BE49-F238E27FC236}">
                <a16:creationId xmlns:a16="http://schemas.microsoft.com/office/drawing/2014/main" id="{B12BCF88-CA54-4E32-AFF1-0FB7322F3F91}"/>
              </a:ext>
            </a:extLst>
          </p:cNvPr>
          <p:cNvSpPr txBox="1"/>
          <p:nvPr/>
        </p:nvSpPr>
        <p:spPr>
          <a:xfrm>
            <a:off x="371475" y="238125"/>
            <a:ext cx="5619750" cy="646331"/>
          </a:xfrm>
          <a:prstGeom prst="rect">
            <a:avLst/>
          </a:prstGeom>
          <a:noFill/>
        </p:spPr>
        <p:txBody>
          <a:bodyPr wrap="square" rtlCol="0">
            <a:spAutoFit/>
          </a:bodyPr>
          <a:lstStyle/>
          <a:p>
            <a:r>
              <a:rPr lang="en-GB" sz="3600" dirty="0">
                <a:latin typeface="Calibri Light (Headings)"/>
              </a:rPr>
              <a:t>External Endpoints</a:t>
            </a:r>
          </a:p>
        </p:txBody>
      </p:sp>
      <p:pic>
        <p:nvPicPr>
          <p:cNvPr id="7" name="Picture 6" descr="Icon&#10;&#10;Description automatically generated">
            <a:extLst>
              <a:ext uri="{FF2B5EF4-FFF2-40B4-BE49-F238E27FC236}">
                <a16:creationId xmlns:a16="http://schemas.microsoft.com/office/drawing/2014/main" id="{CED382AB-FBC2-4D86-A929-3363A20735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63925" y="3429000"/>
            <a:ext cx="838450" cy="838450"/>
          </a:xfrm>
          <a:prstGeom prst="rect">
            <a:avLst/>
          </a:prstGeom>
        </p:spPr>
      </p:pic>
      <p:pic>
        <p:nvPicPr>
          <p:cNvPr id="9" name="Graphic 8" descr="Server with solid fill">
            <a:extLst>
              <a:ext uri="{FF2B5EF4-FFF2-40B4-BE49-F238E27FC236}">
                <a16:creationId xmlns:a16="http://schemas.microsoft.com/office/drawing/2014/main" id="{6E93234F-8A5D-411D-AC0D-91E726C51D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23598" y="3318703"/>
            <a:ext cx="914400" cy="914400"/>
          </a:xfrm>
          <a:prstGeom prst="rect">
            <a:avLst/>
          </a:prstGeom>
        </p:spPr>
      </p:pic>
    </p:spTree>
    <p:extLst>
      <p:ext uri="{BB962C8B-B14F-4D97-AF65-F5344CB8AC3E}">
        <p14:creationId xmlns:p14="http://schemas.microsoft.com/office/powerpoint/2010/main" val="2846808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View</a:t>
            </a:r>
          </a:p>
        </p:txBody>
      </p:sp>
      <p:pic>
        <p:nvPicPr>
          <p:cNvPr id="184" name="Graphic 183">
            <a:extLst>
              <a:ext uri="{FF2B5EF4-FFF2-40B4-BE49-F238E27FC236}">
                <a16:creationId xmlns:a16="http://schemas.microsoft.com/office/drawing/2014/main" id="{EBF0108B-BCF0-4331-BBCC-D4C449E6D2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grpSp>
        <p:nvGrpSpPr>
          <p:cNvPr id="185" name="Group 184">
            <a:extLst>
              <a:ext uri="{FF2B5EF4-FFF2-40B4-BE49-F238E27FC236}">
                <a16:creationId xmlns:a16="http://schemas.microsoft.com/office/drawing/2014/main" id="{64700272-0389-48CF-93EE-80771B77587C}"/>
              </a:ext>
            </a:extLst>
          </p:cNvPr>
          <p:cNvGrpSpPr/>
          <p:nvPr/>
        </p:nvGrpSpPr>
        <p:grpSpPr>
          <a:xfrm>
            <a:off x="0" y="6497955"/>
            <a:ext cx="12192000" cy="360045"/>
            <a:chOff x="0" y="6497955"/>
            <a:chExt cx="12192000" cy="360045"/>
          </a:xfrm>
        </p:grpSpPr>
        <p:sp>
          <p:nvSpPr>
            <p:cNvPr id="186" name="bk object 17">
              <a:extLst>
                <a:ext uri="{FF2B5EF4-FFF2-40B4-BE49-F238E27FC236}">
                  <a16:creationId xmlns:a16="http://schemas.microsoft.com/office/drawing/2014/main" id="{5AEA61AA-3DF4-459B-AE9F-4F76E76C6B81}"/>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87" name="TextBox 186">
              <a:extLst>
                <a:ext uri="{FF2B5EF4-FFF2-40B4-BE49-F238E27FC236}">
                  <a16:creationId xmlns:a16="http://schemas.microsoft.com/office/drawing/2014/main" id="{C0ACB514-D1AE-4187-B6E0-8D9A7D62FAA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
        <p:nvSpPr>
          <p:cNvPr id="10" name="TextBox 9">
            <a:extLst>
              <a:ext uri="{FF2B5EF4-FFF2-40B4-BE49-F238E27FC236}">
                <a16:creationId xmlns:a16="http://schemas.microsoft.com/office/drawing/2014/main" id="{8D53BC0C-22D7-4BF8-A0F2-211765515FAD}"/>
              </a:ext>
            </a:extLst>
          </p:cNvPr>
          <p:cNvSpPr txBox="1"/>
          <p:nvPr/>
        </p:nvSpPr>
        <p:spPr>
          <a:xfrm>
            <a:off x="381118" y="1537570"/>
            <a:ext cx="6762426" cy="1631216"/>
          </a:xfrm>
          <a:prstGeom prst="rect">
            <a:avLst/>
          </a:prstGeom>
          <a:noFill/>
        </p:spPr>
        <p:txBody>
          <a:bodyPr wrap="square">
            <a:spAutoFit/>
          </a:bodyPr>
          <a:lstStyle/>
          <a:p>
            <a:pPr marL="0" indent="0">
              <a:buNone/>
            </a:pPr>
            <a:r>
              <a:rPr lang="en-US" sz="2800" b="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Use the data</a:t>
            </a:r>
          </a:p>
          <a:p>
            <a:pPr marL="342900" lvl="1" indent="-342900">
              <a:buFont typeface="Wingdings" panose="05000000000000000000" pitchFamily="2" charset="2"/>
              <a:buChar char="ü"/>
            </a:pPr>
            <a:r>
              <a:rPr lang="en-US" sz="2400" dirty="0"/>
              <a:t>Understand more about your users</a:t>
            </a:r>
          </a:p>
          <a:p>
            <a:pPr marL="342900" lvl="1" indent="-342900">
              <a:buFont typeface="Wingdings" panose="05000000000000000000" pitchFamily="2" charset="2"/>
              <a:buChar char="ü"/>
            </a:pPr>
            <a:r>
              <a:rPr lang="en-US" sz="2400" dirty="0"/>
              <a:t>Understand </a:t>
            </a:r>
            <a:r>
              <a:rPr lang="en-US" sz="2400" dirty="0">
                <a:solidFill>
                  <a:srgbClr val="007EBA"/>
                </a:solidFill>
              </a:rPr>
              <a:t>your user’s </a:t>
            </a:r>
            <a:r>
              <a:rPr lang="en-US" sz="2400" dirty="0"/>
              <a:t>experience</a:t>
            </a:r>
          </a:p>
          <a:p>
            <a:pPr marL="342900" lvl="1" indent="-342900">
              <a:buFont typeface="Wingdings" panose="05000000000000000000" pitchFamily="2" charset="2"/>
              <a:buChar char="ü"/>
            </a:pPr>
            <a:r>
              <a:rPr lang="en-US" sz="2400" dirty="0"/>
              <a:t>Make informed decisions</a:t>
            </a:r>
          </a:p>
        </p:txBody>
      </p:sp>
      <p:pic>
        <p:nvPicPr>
          <p:cNvPr id="4" name="Picture 3">
            <a:extLst>
              <a:ext uri="{FF2B5EF4-FFF2-40B4-BE49-F238E27FC236}">
                <a16:creationId xmlns:a16="http://schemas.microsoft.com/office/drawing/2014/main" id="{79267FD3-AE5B-4F97-BAA3-FF38787EE49C}"/>
              </a:ext>
            </a:extLst>
          </p:cNvPr>
          <p:cNvPicPr>
            <a:picLocks noChangeAspect="1"/>
          </p:cNvPicPr>
          <p:nvPr/>
        </p:nvPicPr>
        <p:blipFill rotWithShape="1">
          <a:blip r:embed="rId5"/>
          <a:srcRect t="10829" r="47"/>
          <a:stretch/>
        </p:blipFill>
        <p:spPr>
          <a:xfrm>
            <a:off x="4977736" y="2817183"/>
            <a:ext cx="6996056" cy="3504305"/>
          </a:xfrm>
          <a:prstGeom prst="rect">
            <a:avLst/>
          </a:prstGeom>
        </p:spPr>
      </p:pic>
      <p:sp>
        <p:nvSpPr>
          <p:cNvPr id="3" name="TextBox 2">
            <a:extLst>
              <a:ext uri="{FF2B5EF4-FFF2-40B4-BE49-F238E27FC236}">
                <a16:creationId xmlns:a16="http://schemas.microsoft.com/office/drawing/2014/main" id="{975C8FE5-2AD6-4515-9678-00B4E049760E}"/>
              </a:ext>
            </a:extLst>
          </p:cNvPr>
          <p:cNvSpPr txBox="1"/>
          <p:nvPr/>
        </p:nvSpPr>
        <p:spPr>
          <a:xfrm>
            <a:off x="289034" y="237376"/>
            <a:ext cx="4782207" cy="646331"/>
          </a:xfrm>
          <a:prstGeom prst="rect">
            <a:avLst/>
          </a:prstGeom>
          <a:noFill/>
        </p:spPr>
        <p:txBody>
          <a:bodyPr wrap="square" rtlCol="0">
            <a:spAutoFit/>
          </a:bodyPr>
          <a:lstStyle/>
          <a:p>
            <a:r>
              <a:rPr lang="en-GB" sz="3600" dirty="0">
                <a:latin typeface="Calibri Light (Headings)"/>
              </a:rPr>
              <a:t>Traffic View</a:t>
            </a:r>
          </a:p>
        </p:txBody>
      </p:sp>
    </p:spTree>
    <p:extLst>
      <p:ext uri="{BB962C8B-B14F-4D97-AF65-F5344CB8AC3E}">
        <p14:creationId xmlns:p14="http://schemas.microsoft.com/office/powerpoint/2010/main" val="2597717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https://us-api.asm.skype.com/v1/objects/0-cus-d9-12e3b70766cb5809f1d314c14e3ded12/views/imgpsh_mobile_save">
            <a:extLst>
              <a:ext uri="{FF2B5EF4-FFF2-40B4-BE49-F238E27FC236}">
                <a16:creationId xmlns:a16="http://schemas.microsoft.com/office/drawing/2014/main" id="{82E65FEE-61AC-424B-8C61-30905D8ED9DA}"/>
              </a:ext>
            </a:extLst>
          </p:cNvPr>
          <p:cNvSpPr>
            <a:spLocks noChangeAspect="1" noChangeArrowheads="1"/>
          </p:cNvSpPr>
          <p:nvPr/>
        </p:nvSpPr>
        <p:spPr bwMode="auto">
          <a:xfrm>
            <a:off x="1457325" y="933450"/>
            <a:ext cx="9277350" cy="4991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4109E3E7-A529-436B-A746-6774869372A9}"/>
              </a:ext>
            </a:extLst>
          </p:cNvPr>
          <p:cNvSpPr/>
          <p:nvPr/>
        </p:nvSpPr>
        <p:spPr>
          <a:xfrm>
            <a:off x="2397457" y="3282834"/>
            <a:ext cx="6451268" cy="363946"/>
          </a:xfrm>
          <a:prstGeom prst="rect">
            <a:avLst/>
          </a:prstGeom>
        </p:spPr>
        <p:txBody>
          <a:bodyPr wrap="square">
            <a:spAutoFit/>
          </a:bodyPr>
          <a:lstStyle/>
          <a:p>
            <a:pPr lvl="0"/>
            <a:endParaRPr lang="en-US"/>
          </a:p>
        </p:txBody>
      </p:sp>
      <p:sp>
        <p:nvSpPr>
          <p:cNvPr id="3" name="Rectangle 2">
            <a:extLst>
              <a:ext uri="{FF2B5EF4-FFF2-40B4-BE49-F238E27FC236}">
                <a16:creationId xmlns:a16="http://schemas.microsoft.com/office/drawing/2014/main" id="{99E70A10-6401-4BD6-96DC-E9E7227A8513}"/>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1B8B9BC3-B738-4B90-BC3C-73F33CBE27CE}"/>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pic>
        <p:nvPicPr>
          <p:cNvPr id="10" name="Picture 9" descr="Icon&#10;&#10;Description automatically generated">
            <a:extLst>
              <a:ext uri="{FF2B5EF4-FFF2-40B4-BE49-F238E27FC236}">
                <a16:creationId xmlns:a16="http://schemas.microsoft.com/office/drawing/2014/main" id="{17D5A878-4E7C-41C1-8D94-8CA88F3ED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619" y="3630168"/>
            <a:ext cx="2512384" cy="2512384"/>
          </a:xfrm>
          <a:prstGeom prst="rect">
            <a:avLst/>
          </a:prstGeom>
        </p:spPr>
      </p:pic>
      <p:pic>
        <p:nvPicPr>
          <p:cNvPr id="12" name="Picture 11" descr="Icon&#10;&#10;Description automatically generated">
            <a:extLst>
              <a:ext uri="{FF2B5EF4-FFF2-40B4-BE49-F238E27FC236}">
                <a16:creationId xmlns:a16="http://schemas.microsoft.com/office/drawing/2014/main" id="{024AEBE4-D2FC-4A98-9164-0D1794F95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870" y="4957946"/>
            <a:ext cx="1065734" cy="1065734"/>
          </a:xfrm>
          <a:prstGeom prst="rect">
            <a:avLst/>
          </a:prstGeom>
        </p:spPr>
      </p:pic>
      <p:pic>
        <p:nvPicPr>
          <p:cNvPr id="16" name="Picture 15" descr="Icon&#10;&#10;Description automatically generated">
            <a:extLst>
              <a:ext uri="{FF2B5EF4-FFF2-40B4-BE49-F238E27FC236}">
                <a16:creationId xmlns:a16="http://schemas.microsoft.com/office/drawing/2014/main" id="{18215186-AA03-4657-AC97-38B1B5129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294" y="5235314"/>
            <a:ext cx="1065734" cy="1065734"/>
          </a:xfrm>
          <a:prstGeom prst="rect">
            <a:avLst/>
          </a:prstGeom>
        </p:spPr>
      </p:pic>
      <p:pic>
        <p:nvPicPr>
          <p:cNvPr id="18" name="Picture 17" descr="Icon&#10;&#10;Description automatically generated">
            <a:extLst>
              <a:ext uri="{FF2B5EF4-FFF2-40B4-BE49-F238E27FC236}">
                <a16:creationId xmlns:a16="http://schemas.microsoft.com/office/drawing/2014/main" id="{A7597551-5ED4-48A6-A2F9-853D003C37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6972" y="4957946"/>
            <a:ext cx="1065734" cy="1065734"/>
          </a:xfrm>
          <a:prstGeom prst="rect">
            <a:avLst/>
          </a:prstGeom>
        </p:spPr>
      </p:pic>
      <p:pic>
        <p:nvPicPr>
          <p:cNvPr id="20" name="Picture 19" descr="Icon&#10;&#10;Description automatically generated">
            <a:extLst>
              <a:ext uri="{FF2B5EF4-FFF2-40B4-BE49-F238E27FC236}">
                <a16:creationId xmlns:a16="http://schemas.microsoft.com/office/drawing/2014/main" id="{E7DB6353-1FA7-473E-8C27-06F6A5156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9396" y="5235314"/>
            <a:ext cx="1065734" cy="1065734"/>
          </a:xfrm>
          <a:prstGeom prst="rect">
            <a:avLst/>
          </a:prstGeom>
        </p:spPr>
      </p:pic>
      <p:pic>
        <p:nvPicPr>
          <p:cNvPr id="22" name="Picture 21" descr="Icon&#10;&#10;Description automatically generated">
            <a:extLst>
              <a:ext uri="{FF2B5EF4-FFF2-40B4-BE49-F238E27FC236}">
                <a16:creationId xmlns:a16="http://schemas.microsoft.com/office/drawing/2014/main" id="{B986B6FE-8A51-4D15-B9D7-A303400AB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5807" y="3870916"/>
            <a:ext cx="2512384" cy="2512384"/>
          </a:xfrm>
          <a:prstGeom prst="rect">
            <a:avLst/>
          </a:prstGeom>
        </p:spPr>
      </p:pic>
      <p:pic>
        <p:nvPicPr>
          <p:cNvPr id="24" name="Picture 23" descr="Icon&#10;&#10;Description automatically generated">
            <a:extLst>
              <a:ext uri="{FF2B5EF4-FFF2-40B4-BE49-F238E27FC236}">
                <a16:creationId xmlns:a16="http://schemas.microsoft.com/office/drawing/2014/main" id="{D120884F-0E25-4979-8C35-59626ACBE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926643"/>
            <a:ext cx="2512384" cy="2512384"/>
          </a:xfrm>
          <a:prstGeom prst="rect">
            <a:avLst/>
          </a:prstGeom>
        </p:spPr>
      </p:pic>
      <p:sp>
        <p:nvSpPr>
          <p:cNvPr id="6" name="TextBox 5">
            <a:extLst>
              <a:ext uri="{FF2B5EF4-FFF2-40B4-BE49-F238E27FC236}">
                <a16:creationId xmlns:a16="http://schemas.microsoft.com/office/drawing/2014/main" id="{CA36E208-6A91-47FA-9451-64C8AFC6F55C}"/>
              </a:ext>
            </a:extLst>
          </p:cNvPr>
          <p:cNvSpPr txBox="1"/>
          <p:nvPr/>
        </p:nvSpPr>
        <p:spPr>
          <a:xfrm rot="20832837">
            <a:off x="2439003" y="1014547"/>
            <a:ext cx="6910867" cy="3631763"/>
          </a:xfrm>
          <a:prstGeom prst="rect">
            <a:avLst/>
          </a:prstGeom>
          <a:noFill/>
        </p:spPr>
        <p:txBody>
          <a:bodyPr wrap="none" rtlCol="0">
            <a:spAutoFit/>
          </a:bodyPr>
          <a:lstStyle/>
          <a:p>
            <a:pPr algn="ctr"/>
            <a:r>
              <a:rPr lang="en-GB" sz="11500" b="1" dirty="0">
                <a:ln w="22225">
                  <a:solidFill>
                    <a:schemeClr val="accent2"/>
                  </a:solidFill>
                  <a:prstDash val="solid"/>
                </a:ln>
                <a:solidFill>
                  <a:schemeClr val="accent2">
                    <a:lumMod val="40000"/>
                    <a:lumOff val="60000"/>
                  </a:schemeClr>
                </a:solidFill>
                <a:latin typeface="Bangers" panose="00000500000000000000" pitchFamily="2" charset="0"/>
              </a:rPr>
              <a:t>Server</a:t>
            </a:r>
          </a:p>
          <a:p>
            <a:pPr algn="ctr"/>
            <a:r>
              <a:rPr lang="en-GB" sz="11500" b="1" dirty="0">
                <a:ln w="22225">
                  <a:solidFill>
                    <a:schemeClr val="accent2"/>
                  </a:solidFill>
                  <a:prstDash val="solid"/>
                </a:ln>
                <a:solidFill>
                  <a:schemeClr val="accent2">
                    <a:lumMod val="40000"/>
                    <a:lumOff val="60000"/>
                  </a:schemeClr>
                </a:solidFill>
                <a:latin typeface="Bangers" panose="00000500000000000000" pitchFamily="2" charset="0"/>
              </a:rPr>
              <a:t>management</a:t>
            </a:r>
          </a:p>
        </p:txBody>
      </p:sp>
    </p:spTree>
    <p:extLst>
      <p:ext uri="{BB962C8B-B14F-4D97-AF65-F5344CB8AC3E}">
        <p14:creationId xmlns:p14="http://schemas.microsoft.com/office/powerpoint/2010/main" val="1738104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50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430C41-C5D6-4957-98A0-FE18CA0BB838}"/>
              </a:ext>
            </a:extLst>
          </p:cNvPr>
          <p:cNvSpPr>
            <a:spLocks noGrp="1"/>
          </p:cNvSpPr>
          <p:nvPr>
            <p:ph type="title" idx="4294967295"/>
          </p:nvPr>
        </p:nvSpPr>
        <p:spPr>
          <a:xfrm>
            <a:off x="406899" y="325565"/>
            <a:ext cx="11306175" cy="433387"/>
          </a:xfrm>
        </p:spPr>
        <p:txBody>
          <a:bodyPr/>
          <a:lstStyle/>
          <a:p>
            <a:r>
              <a:rPr lang="en-US" sz="3600" dirty="0">
                <a:solidFill>
                  <a:srgbClr val="007EBA"/>
                </a:solidFill>
                <a:latin typeface="Calibri Light (Headings)"/>
              </a:rPr>
              <a:t>Windows Admin Center</a:t>
            </a:r>
          </a:p>
        </p:txBody>
      </p:sp>
      <p:sp>
        <p:nvSpPr>
          <p:cNvPr id="10" name="Text Placeholder 2">
            <a:extLst>
              <a:ext uri="{FF2B5EF4-FFF2-40B4-BE49-F238E27FC236}">
                <a16:creationId xmlns:a16="http://schemas.microsoft.com/office/drawing/2014/main" id="{E4DE93D7-3D4F-4181-93A5-13E22822744E}"/>
              </a:ext>
            </a:extLst>
          </p:cNvPr>
          <p:cNvSpPr txBox="1">
            <a:spLocks/>
          </p:cNvSpPr>
          <p:nvPr/>
        </p:nvSpPr>
        <p:spPr>
          <a:xfrm>
            <a:off x="406899" y="1138489"/>
            <a:ext cx="10382051" cy="584774"/>
          </a:xfrm>
          <a:prstGeom prst="rect">
            <a:avLst/>
          </a:prstGeom>
        </p:spPr>
        <p:txBody>
          <a:bodyPr anchor="t"/>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i="0" u="none" strike="noStrike" kern="1200" cap="none" spc="-49" normalizeH="0" baseline="0" noProof="0" dirty="0">
                <a:ln>
                  <a:noFill/>
                </a:ln>
                <a:solidFill>
                  <a:schemeClr val="tx1"/>
                </a:solidFill>
                <a:effectLst/>
                <a:uLnTx/>
                <a:uFillTx/>
                <a:latin typeface="Segoe UI Semibold"/>
                <a:ea typeface="+mn-ea"/>
                <a:cs typeface="+mn-cs"/>
              </a:rPr>
              <a:t>Remote management tool for Windows Servers running anywhere—physical, virtual, </a:t>
            </a:r>
            <a:br>
              <a:rPr kumimoji="0" lang="en-US" sz="1600" i="0" u="none" strike="noStrike" kern="1200" cap="none" spc="-49" normalizeH="0" baseline="0" noProof="0" dirty="0">
                <a:ln>
                  <a:noFill/>
                </a:ln>
                <a:solidFill>
                  <a:schemeClr val="tx1"/>
                </a:solidFill>
                <a:effectLst/>
                <a:uLnTx/>
                <a:uFillTx/>
                <a:latin typeface="Segoe UI Semibold"/>
                <a:ea typeface="+mn-ea"/>
                <a:cs typeface="+mn-cs"/>
              </a:rPr>
            </a:br>
            <a:r>
              <a:rPr kumimoji="0" lang="en-US" sz="1600" i="0" u="none" strike="noStrike" kern="1200" cap="none" spc="-49" normalizeH="0" baseline="0" noProof="0" dirty="0">
                <a:ln>
                  <a:noFill/>
                </a:ln>
                <a:solidFill>
                  <a:schemeClr val="tx1"/>
                </a:solidFill>
                <a:effectLst/>
                <a:uLnTx/>
                <a:uFillTx/>
                <a:latin typeface="Segoe UI Semibold"/>
                <a:ea typeface="+mn-ea"/>
                <a:cs typeface="+mn-cs"/>
              </a:rPr>
              <a:t>on-premises, in Azure, or in a hosted environment—at no additional cost</a:t>
            </a:r>
          </a:p>
        </p:txBody>
      </p:sp>
      <p:sp>
        <p:nvSpPr>
          <p:cNvPr id="20" name="Rectangle 19">
            <a:extLst>
              <a:ext uri="{FF2B5EF4-FFF2-40B4-BE49-F238E27FC236}">
                <a16:creationId xmlns:a16="http://schemas.microsoft.com/office/drawing/2014/main" id="{A2EEB453-806F-4B69-9060-2BE1DD538A07}"/>
              </a:ext>
            </a:extLst>
          </p:cNvPr>
          <p:cNvSpPr/>
          <p:nvPr/>
        </p:nvSpPr>
        <p:spPr>
          <a:xfrm>
            <a:off x="4401425" y="5907175"/>
            <a:ext cx="3389151"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http://aka.ms/WACDownload</a:t>
            </a:r>
            <a:endParaRPr kumimoji="0" lang="en-US" sz="1600" b="1" i="0" u="none" strike="noStrike" kern="0" cap="none" spc="0" normalizeH="0" baseline="0" noProof="0" dirty="0">
              <a:ln>
                <a:noFill/>
              </a:ln>
              <a:solidFill>
                <a:srgbClr val="FFFFFF"/>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15238E63-4F0A-4A3B-9DF1-E213A2AE5E7F}"/>
              </a:ext>
            </a:extLst>
          </p:cNvPr>
          <p:cNvGrpSpPr/>
          <p:nvPr/>
        </p:nvGrpSpPr>
        <p:grpSpPr>
          <a:xfrm>
            <a:off x="0" y="6494753"/>
            <a:ext cx="12192000" cy="472960"/>
            <a:chOff x="0" y="6494753"/>
            <a:chExt cx="12192000" cy="472960"/>
          </a:xfrm>
        </p:grpSpPr>
        <p:sp>
          <p:nvSpPr>
            <p:cNvPr id="40" name="Rectangle 39">
              <a:extLst>
                <a:ext uri="{FF2B5EF4-FFF2-40B4-BE49-F238E27FC236}">
                  <a16:creationId xmlns:a16="http://schemas.microsoft.com/office/drawing/2014/main" id="{CE93EC19-4603-4015-B83C-6E8E9669C77E}"/>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E8993F16-B6F5-4750-8889-3D42545ABCF4}"/>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pic>
        <p:nvPicPr>
          <p:cNvPr id="3" name="Picture 2" descr="Graphical user interface&#10;&#10;Description automatically generated">
            <a:extLst>
              <a:ext uri="{FF2B5EF4-FFF2-40B4-BE49-F238E27FC236}">
                <a16:creationId xmlns:a16="http://schemas.microsoft.com/office/drawing/2014/main" id="{FD52F6BB-5CF7-4E26-BD79-3981661BBCB2}"/>
              </a:ext>
            </a:extLst>
          </p:cNvPr>
          <p:cNvPicPr>
            <a:picLocks noChangeAspect="1"/>
          </p:cNvPicPr>
          <p:nvPr/>
        </p:nvPicPr>
        <p:blipFill rotWithShape="1">
          <a:blip r:embed="rId4">
            <a:extLst>
              <a:ext uri="{28A0092B-C50C-407E-A947-70E740481C1C}">
                <a14:useLocalDpi xmlns:a14="http://schemas.microsoft.com/office/drawing/2010/main" val="0"/>
              </a:ext>
            </a:extLst>
          </a:blip>
          <a:srcRect t="-100"/>
          <a:stretch/>
        </p:blipFill>
        <p:spPr>
          <a:xfrm>
            <a:off x="2263191" y="1885298"/>
            <a:ext cx="7665617" cy="4213750"/>
          </a:xfrm>
          <a:prstGeom prst="rect">
            <a:avLst/>
          </a:prstGeom>
        </p:spPr>
      </p:pic>
      <p:pic>
        <p:nvPicPr>
          <p:cNvPr id="4" name="Picture 3">
            <a:extLst>
              <a:ext uri="{FF2B5EF4-FFF2-40B4-BE49-F238E27FC236}">
                <a16:creationId xmlns:a16="http://schemas.microsoft.com/office/drawing/2014/main" id="{AECB4653-420F-4A44-87F3-2278DD8F7365}"/>
              </a:ext>
            </a:extLst>
          </p:cNvPr>
          <p:cNvPicPr>
            <a:picLocks noChangeAspect="1"/>
          </p:cNvPicPr>
          <p:nvPr/>
        </p:nvPicPr>
        <p:blipFill>
          <a:blip r:embed="rId5"/>
          <a:stretch>
            <a:fillRect/>
          </a:stretch>
        </p:blipFill>
        <p:spPr>
          <a:xfrm>
            <a:off x="11005855" y="163449"/>
            <a:ext cx="1009551" cy="1033652"/>
          </a:xfrm>
          <a:prstGeom prst="rect">
            <a:avLst/>
          </a:prstGeom>
        </p:spPr>
      </p:pic>
    </p:spTree>
    <p:extLst>
      <p:ext uri="{BB962C8B-B14F-4D97-AF65-F5344CB8AC3E}">
        <p14:creationId xmlns:p14="http://schemas.microsoft.com/office/powerpoint/2010/main" val="3755889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8AC27CF-2D05-47AF-9029-01F5118DF0E3}"/>
              </a:ext>
            </a:extLst>
          </p:cNvPr>
          <p:cNvSpPr>
            <a:spLocks noGrp="1"/>
          </p:cNvSpPr>
          <p:nvPr>
            <p:ph type="title"/>
          </p:nvPr>
        </p:nvSpPr>
        <p:spPr>
          <a:xfrm>
            <a:off x="405184" y="293050"/>
            <a:ext cx="11306469" cy="433580"/>
          </a:xfrm>
        </p:spPr>
        <p:txBody>
          <a:bodyPr/>
          <a:lstStyle/>
          <a:p>
            <a:r>
              <a:rPr lang="en-US" sz="3600" dirty="0">
                <a:solidFill>
                  <a:srgbClr val="007EBA"/>
                </a:solidFill>
                <a:latin typeface="Calibri Light (Headings)"/>
              </a:rPr>
              <a:t>Server management reimagined</a:t>
            </a:r>
          </a:p>
        </p:txBody>
      </p:sp>
      <p:sp>
        <p:nvSpPr>
          <p:cNvPr id="4" name="TextBox 3">
            <a:extLst>
              <a:ext uri="{FF2B5EF4-FFF2-40B4-BE49-F238E27FC236}">
                <a16:creationId xmlns:a16="http://schemas.microsoft.com/office/drawing/2014/main" id="{EB810C23-F124-48E6-A830-45E1BBC48946}"/>
              </a:ext>
            </a:extLst>
          </p:cNvPr>
          <p:cNvSpPr txBox="1"/>
          <p:nvPr/>
        </p:nvSpPr>
        <p:spPr>
          <a:xfrm>
            <a:off x="3760028" y="2927620"/>
            <a:ext cx="2133600" cy="162506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ea typeface="+mn-ea"/>
                <a:cs typeface="+mn-cs"/>
              </a:rPr>
              <a:t>Streamline everyday tasks on premises</a:t>
            </a:r>
          </a:p>
        </p:txBody>
      </p:sp>
      <p:sp>
        <p:nvSpPr>
          <p:cNvPr id="9" name="TextBox 8">
            <a:extLst>
              <a:ext uri="{FF2B5EF4-FFF2-40B4-BE49-F238E27FC236}">
                <a16:creationId xmlns:a16="http://schemas.microsoft.com/office/drawing/2014/main" id="{A6551224-EA0F-4C1B-A5A7-2F7D31AFFC4F}"/>
              </a:ext>
            </a:extLst>
          </p:cNvPr>
          <p:cNvSpPr txBox="1"/>
          <p:nvPr/>
        </p:nvSpPr>
        <p:spPr>
          <a:xfrm>
            <a:off x="5937250" y="3260019"/>
            <a:ext cx="2133600"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ea typeface="+mn-ea"/>
                <a:cs typeface="+mn-cs"/>
              </a:rPr>
              <a:t>Add hybrid capabilities</a:t>
            </a:r>
          </a:p>
        </p:txBody>
      </p:sp>
      <p:sp>
        <p:nvSpPr>
          <p:cNvPr id="5" name="Oval 4">
            <a:extLst>
              <a:ext uri="{FF2B5EF4-FFF2-40B4-BE49-F238E27FC236}">
                <a16:creationId xmlns:a16="http://schemas.microsoft.com/office/drawing/2014/main" id="{32BDC447-1105-4C76-83C5-D46B60D4A818}"/>
              </a:ext>
              <a:ext uri="{C183D7F6-B498-43B3-948B-1728B52AA6E4}">
                <adec:decorative xmlns:adec="http://schemas.microsoft.com/office/drawing/2017/decorative" val="1"/>
              </a:ext>
            </a:extLst>
          </p:cNvPr>
          <p:cNvSpPr/>
          <p:nvPr/>
        </p:nvSpPr>
        <p:spPr bwMode="auto">
          <a:xfrm>
            <a:off x="3601278" y="2514600"/>
            <a:ext cx="2451100" cy="2451100"/>
          </a:xfrm>
          <a:prstGeom prst="ellips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F745A7EE-E0B4-4496-96B1-F3CC41982FFD}"/>
              </a:ext>
              <a:ext uri="{C183D7F6-B498-43B3-948B-1728B52AA6E4}">
                <adec:decorative xmlns:adec="http://schemas.microsoft.com/office/drawing/2017/decorative" val="1"/>
              </a:ext>
            </a:extLst>
          </p:cNvPr>
          <p:cNvSpPr/>
          <p:nvPr/>
        </p:nvSpPr>
        <p:spPr bwMode="auto">
          <a:xfrm>
            <a:off x="5778500" y="2514600"/>
            <a:ext cx="2451100" cy="2451100"/>
          </a:xfrm>
          <a:prstGeom prst="ellips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9AEC59B5-756C-4560-9640-347E7859C311}"/>
              </a:ext>
              <a:ext uri="{C183D7F6-B498-43B3-948B-1728B52AA6E4}">
                <adec:decorative xmlns:adec="http://schemas.microsoft.com/office/drawing/2017/decorative" val="1"/>
              </a:ext>
            </a:extLst>
          </p:cNvPr>
          <p:cNvGrpSpPr/>
          <p:nvPr/>
        </p:nvGrpSpPr>
        <p:grpSpPr>
          <a:xfrm>
            <a:off x="2603500" y="1676400"/>
            <a:ext cx="1671548" cy="4352328"/>
            <a:chOff x="2603500" y="1676400"/>
            <a:chExt cx="1671548" cy="4352328"/>
          </a:xfrm>
        </p:grpSpPr>
        <p:cxnSp>
          <p:nvCxnSpPr>
            <p:cNvPr id="8" name="Straight Connector 7">
              <a:extLst>
                <a:ext uri="{FF2B5EF4-FFF2-40B4-BE49-F238E27FC236}">
                  <a16:creationId xmlns:a16="http://schemas.microsoft.com/office/drawing/2014/main" id="{05721FD9-940F-4651-B91C-E4C10479C2F7}"/>
                </a:ext>
              </a:extLst>
            </p:cNvPr>
            <p:cNvCxnSpPr/>
            <p:nvPr/>
          </p:nvCxnSpPr>
          <p:spPr>
            <a:xfrm flipH="1" flipV="1">
              <a:off x="3276600" y="1676400"/>
              <a:ext cx="965200" cy="96520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 name="Straight Connector 14">
              <a:extLst>
                <a:ext uri="{FF2B5EF4-FFF2-40B4-BE49-F238E27FC236}">
                  <a16:creationId xmlns:a16="http://schemas.microsoft.com/office/drawing/2014/main" id="{812BB26E-E780-4E15-98D2-B619DCF8339E}"/>
                </a:ext>
              </a:extLst>
            </p:cNvPr>
            <p:cNvCxnSpPr/>
            <p:nvPr/>
          </p:nvCxnSpPr>
          <p:spPr>
            <a:xfrm flipH="1" flipV="1">
              <a:off x="2743200" y="2603500"/>
              <a:ext cx="966028" cy="593019"/>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a:extLst>
                <a:ext uri="{FF2B5EF4-FFF2-40B4-BE49-F238E27FC236}">
                  <a16:creationId xmlns:a16="http://schemas.microsoft.com/office/drawing/2014/main" id="{1147DF11-F0B4-414B-8D3F-C19A9693A810}"/>
                </a:ext>
              </a:extLst>
            </p:cNvPr>
            <p:cNvCxnSpPr>
              <a:cxnSpLocks/>
            </p:cNvCxnSpPr>
            <p:nvPr/>
          </p:nvCxnSpPr>
          <p:spPr>
            <a:xfrm flipH="1">
              <a:off x="2603500" y="3765550"/>
              <a:ext cx="997778" cy="635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6EBE80D6-8257-41A6-97EB-05515F5E7B66}"/>
                </a:ext>
              </a:extLst>
            </p:cNvPr>
            <p:cNvCxnSpPr>
              <a:cxnSpLocks/>
            </p:cNvCxnSpPr>
            <p:nvPr/>
          </p:nvCxnSpPr>
          <p:spPr>
            <a:xfrm flipH="1">
              <a:off x="2849473" y="4410539"/>
              <a:ext cx="988433" cy="65105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 name="Straight Connector 20">
              <a:extLst>
                <a:ext uri="{FF2B5EF4-FFF2-40B4-BE49-F238E27FC236}">
                  <a16:creationId xmlns:a16="http://schemas.microsoft.com/office/drawing/2014/main" id="{14C6789E-70BB-4275-B130-296B3B14EA14}"/>
                </a:ext>
              </a:extLst>
            </p:cNvPr>
            <p:cNvCxnSpPr/>
            <p:nvPr/>
          </p:nvCxnSpPr>
          <p:spPr>
            <a:xfrm flipH="1">
              <a:off x="3276600" y="4846683"/>
              <a:ext cx="998448" cy="118204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4" name="Group 23">
            <a:extLst>
              <a:ext uri="{FF2B5EF4-FFF2-40B4-BE49-F238E27FC236}">
                <a16:creationId xmlns:a16="http://schemas.microsoft.com/office/drawing/2014/main" id="{FB9E4B20-0D5F-4435-8D3A-5B3D444A13C0}"/>
              </a:ext>
              <a:ext uri="{C183D7F6-B498-43B3-948B-1728B52AA6E4}">
                <adec:decorative xmlns:adec="http://schemas.microsoft.com/office/drawing/2017/decorative" val="1"/>
              </a:ext>
            </a:extLst>
          </p:cNvPr>
          <p:cNvGrpSpPr/>
          <p:nvPr/>
        </p:nvGrpSpPr>
        <p:grpSpPr>
          <a:xfrm rot="10800000">
            <a:off x="7589078" y="1424301"/>
            <a:ext cx="1671548" cy="4352328"/>
            <a:chOff x="2603500" y="1676400"/>
            <a:chExt cx="1671548" cy="4352328"/>
          </a:xfrm>
        </p:grpSpPr>
        <p:cxnSp>
          <p:nvCxnSpPr>
            <p:cNvPr id="25" name="Straight Connector 24">
              <a:extLst>
                <a:ext uri="{FF2B5EF4-FFF2-40B4-BE49-F238E27FC236}">
                  <a16:creationId xmlns:a16="http://schemas.microsoft.com/office/drawing/2014/main" id="{E0FC2BB5-F4E7-43F9-8CFC-1415809DB66F}"/>
                </a:ext>
              </a:extLst>
            </p:cNvPr>
            <p:cNvCxnSpPr/>
            <p:nvPr/>
          </p:nvCxnSpPr>
          <p:spPr>
            <a:xfrm flipH="1" flipV="1">
              <a:off x="3276600" y="1676400"/>
              <a:ext cx="965200" cy="96520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a:extLst>
                <a:ext uri="{FF2B5EF4-FFF2-40B4-BE49-F238E27FC236}">
                  <a16:creationId xmlns:a16="http://schemas.microsoft.com/office/drawing/2014/main" id="{A91EF000-85F5-45EE-BA6D-310A16927ACC}"/>
                </a:ext>
              </a:extLst>
            </p:cNvPr>
            <p:cNvCxnSpPr/>
            <p:nvPr/>
          </p:nvCxnSpPr>
          <p:spPr>
            <a:xfrm flipH="1" flipV="1">
              <a:off x="2743200" y="2603500"/>
              <a:ext cx="966028" cy="593019"/>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7" name="Straight Connector 26">
              <a:extLst>
                <a:ext uri="{FF2B5EF4-FFF2-40B4-BE49-F238E27FC236}">
                  <a16:creationId xmlns:a16="http://schemas.microsoft.com/office/drawing/2014/main" id="{5892F97D-2C7D-4B26-9489-1EFE87FB675E}"/>
                </a:ext>
              </a:extLst>
            </p:cNvPr>
            <p:cNvCxnSpPr>
              <a:cxnSpLocks/>
            </p:cNvCxnSpPr>
            <p:nvPr/>
          </p:nvCxnSpPr>
          <p:spPr>
            <a:xfrm flipH="1">
              <a:off x="2603500" y="3765550"/>
              <a:ext cx="997778" cy="635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8" name="Straight Connector 27">
              <a:extLst>
                <a:ext uri="{FF2B5EF4-FFF2-40B4-BE49-F238E27FC236}">
                  <a16:creationId xmlns:a16="http://schemas.microsoft.com/office/drawing/2014/main" id="{98089B88-5278-4D88-980B-B5C1E3B2F7EB}"/>
                </a:ext>
              </a:extLst>
            </p:cNvPr>
            <p:cNvCxnSpPr>
              <a:cxnSpLocks/>
            </p:cNvCxnSpPr>
            <p:nvPr/>
          </p:nvCxnSpPr>
          <p:spPr>
            <a:xfrm flipH="1">
              <a:off x="2849473" y="4410539"/>
              <a:ext cx="988433" cy="65105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563F1B4E-A280-4C8D-A014-20C477092E63}"/>
                </a:ext>
              </a:extLst>
            </p:cNvPr>
            <p:cNvCxnSpPr/>
            <p:nvPr/>
          </p:nvCxnSpPr>
          <p:spPr>
            <a:xfrm flipH="1">
              <a:off x="3276600" y="4846683"/>
              <a:ext cx="998448" cy="118204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30" name="TextBox 29">
            <a:extLst>
              <a:ext uri="{FF2B5EF4-FFF2-40B4-BE49-F238E27FC236}">
                <a16:creationId xmlns:a16="http://schemas.microsoft.com/office/drawing/2014/main" id="{CEE3DB80-C876-4C29-AE7D-A99332866BF8}"/>
              </a:ext>
            </a:extLst>
          </p:cNvPr>
          <p:cNvSpPr txBox="1"/>
          <p:nvPr/>
        </p:nvSpPr>
        <p:spPr>
          <a:xfrm>
            <a:off x="769256" y="1274366"/>
            <a:ext cx="2525269" cy="877163"/>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Manage systems, including multiple versions of Windows Server</a:t>
            </a:r>
          </a:p>
        </p:txBody>
      </p:sp>
      <p:sp>
        <p:nvSpPr>
          <p:cNvPr id="31" name="TextBox 30">
            <a:extLst>
              <a:ext uri="{FF2B5EF4-FFF2-40B4-BE49-F238E27FC236}">
                <a16:creationId xmlns:a16="http://schemas.microsoft.com/office/drawing/2014/main" id="{252F950D-FC96-4D54-83EC-56D88F2AA09E}"/>
              </a:ext>
            </a:extLst>
          </p:cNvPr>
          <p:cNvSpPr txBox="1"/>
          <p:nvPr/>
        </p:nvSpPr>
        <p:spPr>
          <a:xfrm>
            <a:off x="1174079" y="2390406"/>
            <a:ext cx="1603631" cy="4893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Apply updates</a:t>
            </a:r>
          </a:p>
        </p:txBody>
      </p:sp>
      <p:sp>
        <p:nvSpPr>
          <p:cNvPr id="32" name="TextBox 31">
            <a:extLst>
              <a:ext uri="{FF2B5EF4-FFF2-40B4-BE49-F238E27FC236}">
                <a16:creationId xmlns:a16="http://schemas.microsoft.com/office/drawing/2014/main" id="{7D20B3B4-4FC6-444D-8873-6EA3A4BBE7FD}"/>
              </a:ext>
            </a:extLst>
          </p:cNvPr>
          <p:cNvSpPr txBox="1"/>
          <p:nvPr/>
        </p:nvSpPr>
        <p:spPr>
          <a:xfrm>
            <a:off x="983245" y="3455444"/>
            <a:ext cx="1603631" cy="6832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Monitor server performance</a:t>
            </a:r>
          </a:p>
        </p:txBody>
      </p:sp>
      <p:sp>
        <p:nvSpPr>
          <p:cNvPr id="33" name="TextBox 32">
            <a:extLst>
              <a:ext uri="{FF2B5EF4-FFF2-40B4-BE49-F238E27FC236}">
                <a16:creationId xmlns:a16="http://schemas.microsoft.com/office/drawing/2014/main" id="{F4478C7E-B45C-472E-9ECE-C4AF73F3FFC4}"/>
              </a:ext>
            </a:extLst>
          </p:cNvPr>
          <p:cNvSpPr txBox="1"/>
          <p:nvPr/>
        </p:nvSpPr>
        <p:spPr>
          <a:xfrm>
            <a:off x="1174078" y="4802997"/>
            <a:ext cx="1603631" cy="6832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Predict capacity needs</a:t>
            </a:r>
          </a:p>
        </p:txBody>
      </p:sp>
      <p:sp>
        <p:nvSpPr>
          <p:cNvPr id="34" name="TextBox 33">
            <a:extLst>
              <a:ext uri="{FF2B5EF4-FFF2-40B4-BE49-F238E27FC236}">
                <a16:creationId xmlns:a16="http://schemas.microsoft.com/office/drawing/2014/main" id="{681269E1-6420-4E28-8827-2B342D2B4874}"/>
              </a:ext>
            </a:extLst>
          </p:cNvPr>
          <p:cNvSpPr txBox="1"/>
          <p:nvPr/>
        </p:nvSpPr>
        <p:spPr>
          <a:xfrm>
            <a:off x="1658573" y="5628942"/>
            <a:ext cx="1603631" cy="6832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Resolve server issues</a:t>
            </a:r>
          </a:p>
        </p:txBody>
      </p:sp>
      <p:sp>
        <p:nvSpPr>
          <p:cNvPr id="36" name="TextBox 35">
            <a:extLst>
              <a:ext uri="{FF2B5EF4-FFF2-40B4-BE49-F238E27FC236}">
                <a16:creationId xmlns:a16="http://schemas.microsoft.com/office/drawing/2014/main" id="{04B44735-179E-408D-8012-9909F19ED828}"/>
              </a:ext>
            </a:extLst>
          </p:cNvPr>
          <p:cNvSpPr txBox="1"/>
          <p:nvPr/>
        </p:nvSpPr>
        <p:spPr>
          <a:xfrm>
            <a:off x="8550826" y="1151407"/>
            <a:ext cx="252526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Bolster network security</a:t>
            </a:r>
          </a:p>
        </p:txBody>
      </p:sp>
      <p:sp>
        <p:nvSpPr>
          <p:cNvPr id="37" name="TextBox 36">
            <a:extLst>
              <a:ext uri="{FF2B5EF4-FFF2-40B4-BE49-F238E27FC236}">
                <a16:creationId xmlns:a16="http://schemas.microsoft.com/office/drawing/2014/main" id="{5F34B1C1-7631-4E65-BF0F-F6298FBC75A4}"/>
              </a:ext>
            </a:extLst>
          </p:cNvPr>
          <p:cNvSpPr txBox="1"/>
          <p:nvPr/>
        </p:nvSpPr>
        <p:spPr>
          <a:xfrm>
            <a:off x="9019326" y="2131850"/>
            <a:ext cx="252526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Keep local files in </a:t>
            </a:r>
            <a:b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sync with the cloud</a:t>
            </a:r>
          </a:p>
        </p:txBody>
      </p:sp>
      <p:sp>
        <p:nvSpPr>
          <p:cNvPr id="38" name="TextBox 37">
            <a:extLst>
              <a:ext uri="{FF2B5EF4-FFF2-40B4-BE49-F238E27FC236}">
                <a16:creationId xmlns:a16="http://schemas.microsoft.com/office/drawing/2014/main" id="{DDB7F7DB-B20A-4D49-BF06-A20718401CA5}"/>
              </a:ext>
            </a:extLst>
          </p:cNvPr>
          <p:cNvSpPr txBox="1"/>
          <p:nvPr/>
        </p:nvSpPr>
        <p:spPr>
          <a:xfrm>
            <a:off x="9260626" y="3427327"/>
            <a:ext cx="252526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Back up servers</a:t>
            </a:r>
          </a:p>
        </p:txBody>
      </p:sp>
      <p:sp>
        <p:nvSpPr>
          <p:cNvPr id="39" name="TextBox 38">
            <a:extLst>
              <a:ext uri="{FF2B5EF4-FFF2-40B4-BE49-F238E27FC236}">
                <a16:creationId xmlns:a16="http://schemas.microsoft.com/office/drawing/2014/main" id="{DF1D0686-5F9C-4E95-9AA8-F8FEAA6BD509}"/>
              </a:ext>
            </a:extLst>
          </p:cNvPr>
          <p:cNvSpPr txBox="1"/>
          <p:nvPr/>
        </p:nvSpPr>
        <p:spPr>
          <a:xfrm>
            <a:off x="9037095" y="4543943"/>
            <a:ext cx="252526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Protect servers </a:t>
            </a:r>
            <a:b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intelligently</a:t>
            </a:r>
          </a:p>
        </p:txBody>
      </p:sp>
      <p:sp>
        <p:nvSpPr>
          <p:cNvPr id="40" name="TextBox 39">
            <a:extLst>
              <a:ext uri="{FF2B5EF4-FFF2-40B4-BE49-F238E27FC236}">
                <a16:creationId xmlns:a16="http://schemas.microsoft.com/office/drawing/2014/main" id="{8C31C2DA-AA43-459D-8944-7F6CFBBE1CE6}"/>
              </a:ext>
            </a:extLst>
          </p:cNvPr>
          <p:cNvSpPr txBox="1"/>
          <p:nvPr/>
        </p:nvSpPr>
        <p:spPr>
          <a:xfrm>
            <a:off x="8596007" y="5580593"/>
            <a:ext cx="252526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Maximize performance, availability</a:t>
            </a:r>
          </a:p>
        </p:txBody>
      </p:sp>
      <p:grpSp>
        <p:nvGrpSpPr>
          <p:cNvPr id="41" name="download" descr=" download">
            <a:extLst>
              <a:ext uri="{FF2B5EF4-FFF2-40B4-BE49-F238E27FC236}">
                <a16:creationId xmlns:a16="http://schemas.microsoft.com/office/drawing/2014/main" id="{9603512A-6225-4777-BE95-3BB23C4BA3B6}"/>
              </a:ext>
            </a:extLst>
          </p:cNvPr>
          <p:cNvGrpSpPr>
            <a:grpSpLocks noChangeAspect="1"/>
          </p:cNvGrpSpPr>
          <p:nvPr/>
        </p:nvGrpSpPr>
        <p:grpSpPr bwMode="auto">
          <a:xfrm>
            <a:off x="951020" y="2423596"/>
            <a:ext cx="351738" cy="407276"/>
            <a:chOff x="445" y="770"/>
            <a:chExt cx="266" cy="308"/>
          </a:xfrm>
        </p:grpSpPr>
        <p:sp>
          <p:nvSpPr>
            <p:cNvPr id="42" name="Freeform 5">
              <a:extLst>
                <a:ext uri="{FF2B5EF4-FFF2-40B4-BE49-F238E27FC236}">
                  <a16:creationId xmlns:a16="http://schemas.microsoft.com/office/drawing/2014/main" id="{15A4C7BB-56B1-41C8-9946-D73E274BAFFF}"/>
                </a:ext>
              </a:extLst>
            </p:cNvPr>
            <p:cNvSpPr>
              <a:spLocks/>
            </p:cNvSpPr>
            <p:nvPr/>
          </p:nvSpPr>
          <p:spPr bwMode="auto">
            <a:xfrm>
              <a:off x="493" y="770"/>
              <a:ext cx="170" cy="252"/>
            </a:xfrm>
            <a:custGeom>
              <a:avLst/>
              <a:gdLst>
                <a:gd name="T0" fmla="*/ 170 w 170"/>
                <a:gd name="T1" fmla="*/ 167 h 252"/>
                <a:gd name="T2" fmla="*/ 144 w 170"/>
                <a:gd name="T3" fmla="*/ 142 h 252"/>
                <a:gd name="T4" fmla="*/ 103 w 170"/>
                <a:gd name="T5" fmla="*/ 182 h 252"/>
                <a:gd name="T6" fmla="*/ 103 w 170"/>
                <a:gd name="T7" fmla="*/ 0 h 252"/>
                <a:gd name="T8" fmla="*/ 67 w 170"/>
                <a:gd name="T9" fmla="*/ 0 h 252"/>
                <a:gd name="T10" fmla="*/ 67 w 170"/>
                <a:gd name="T11" fmla="*/ 182 h 252"/>
                <a:gd name="T12" fmla="*/ 26 w 170"/>
                <a:gd name="T13" fmla="*/ 142 h 252"/>
                <a:gd name="T14" fmla="*/ 0 w 170"/>
                <a:gd name="T15" fmla="*/ 167 h 252"/>
                <a:gd name="T16" fmla="*/ 85 w 170"/>
                <a:gd name="T17" fmla="*/ 252 h 252"/>
                <a:gd name="T18" fmla="*/ 85 w 170"/>
                <a:gd name="T19" fmla="*/ 252 h 252"/>
                <a:gd name="T20" fmla="*/ 85 w 170"/>
                <a:gd name="T21" fmla="*/ 252 h 252"/>
                <a:gd name="T22" fmla="*/ 170 w 170"/>
                <a:gd name="T23" fmla="*/ 16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52">
                  <a:moveTo>
                    <a:pt x="170" y="167"/>
                  </a:moveTo>
                  <a:lnTo>
                    <a:pt x="144" y="142"/>
                  </a:lnTo>
                  <a:lnTo>
                    <a:pt x="103" y="182"/>
                  </a:lnTo>
                  <a:lnTo>
                    <a:pt x="103" y="0"/>
                  </a:lnTo>
                  <a:lnTo>
                    <a:pt x="67" y="0"/>
                  </a:lnTo>
                  <a:lnTo>
                    <a:pt x="67" y="182"/>
                  </a:lnTo>
                  <a:lnTo>
                    <a:pt x="26" y="142"/>
                  </a:lnTo>
                  <a:lnTo>
                    <a:pt x="0" y="167"/>
                  </a:lnTo>
                  <a:lnTo>
                    <a:pt x="85" y="252"/>
                  </a:lnTo>
                  <a:lnTo>
                    <a:pt x="85" y="252"/>
                  </a:lnTo>
                  <a:lnTo>
                    <a:pt x="85" y="252"/>
                  </a:lnTo>
                  <a:lnTo>
                    <a:pt x="170" y="1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6">
              <a:extLst>
                <a:ext uri="{FF2B5EF4-FFF2-40B4-BE49-F238E27FC236}">
                  <a16:creationId xmlns:a16="http://schemas.microsoft.com/office/drawing/2014/main" id="{D1C52B70-A32D-444E-B7E0-B792739DB0B4}"/>
                </a:ext>
              </a:extLst>
            </p:cNvPr>
            <p:cNvSpPr>
              <a:spLocks noChangeArrowheads="1"/>
            </p:cNvSpPr>
            <p:nvPr/>
          </p:nvSpPr>
          <p:spPr bwMode="auto">
            <a:xfrm>
              <a:off x="445" y="1044"/>
              <a:ext cx="266" cy="3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server" descr="server">
            <a:extLst>
              <a:ext uri="{FF2B5EF4-FFF2-40B4-BE49-F238E27FC236}">
                <a16:creationId xmlns:a16="http://schemas.microsoft.com/office/drawing/2014/main" id="{8AF2167D-BBEE-496F-BF35-6FC1D6A788EE}"/>
              </a:ext>
            </a:extLst>
          </p:cNvPr>
          <p:cNvGrpSpPr/>
          <p:nvPr/>
        </p:nvGrpSpPr>
        <p:grpSpPr>
          <a:xfrm>
            <a:off x="10578348" y="4592197"/>
            <a:ext cx="261778" cy="451476"/>
            <a:chOff x="789783" y="2138184"/>
            <a:chExt cx="261778" cy="451476"/>
          </a:xfrm>
        </p:grpSpPr>
        <p:sp>
          <p:nvSpPr>
            <p:cNvPr id="45" name="Rectangle 44">
              <a:extLst>
                <a:ext uri="{FF2B5EF4-FFF2-40B4-BE49-F238E27FC236}">
                  <a16:creationId xmlns:a16="http://schemas.microsoft.com/office/drawing/2014/main" id="{C383E4F0-DC9A-48D8-9A2C-4A1C65047A69}"/>
                </a:ext>
              </a:extLst>
            </p:cNvPr>
            <p:cNvSpPr/>
            <p:nvPr/>
          </p:nvSpPr>
          <p:spPr bwMode="auto">
            <a:xfrm>
              <a:off x="789783" y="2138184"/>
              <a:ext cx="261778" cy="4514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DD200A78-4007-454D-88F0-A3F160A8532E}"/>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5428F5B5-41FB-472D-9029-63E97139099E}"/>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FA2D525-A840-4575-AF6E-8C0200CAF650}"/>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9" name="Group 48" descr=" speed">
            <a:extLst>
              <a:ext uri="{FF2B5EF4-FFF2-40B4-BE49-F238E27FC236}">
                <a16:creationId xmlns:a16="http://schemas.microsoft.com/office/drawing/2014/main" id="{F3A0E371-CDBA-4604-B694-55E004BB5361}"/>
              </a:ext>
            </a:extLst>
          </p:cNvPr>
          <p:cNvGrpSpPr/>
          <p:nvPr/>
        </p:nvGrpSpPr>
        <p:grpSpPr>
          <a:xfrm>
            <a:off x="620416" y="3653098"/>
            <a:ext cx="446384" cy="370548"/>
            <a:chOff x="611409" y="3977058"/>
            <a:chExt cx="510119" cy="423457"/>
          </a:xfrm>
        </p:grpSpPr>
        <p:grpSp>
          <p:nvGrpSpPr>
            <p:cNvPr id="50" name="Group 49">
              <a:extLst>
                <a:ext uri="{FF2B5EF4-FFF2-40B4-BE49-F238E27FC236}">
                  <a16:creationId xmlns:a16="http://schemas.microsoft.com/office/drawing/2014/main" id="{F22399F0-5E2A-4FA8-B862-66389EC2EBBA}"/>
                </a:ext>
              </a:extLst>
            </p:cNvPr>
            <p:cNvGrpSpPr/>
            <p:nvPr/>
          </p:nvGrpSpPr>
          <p:grpSpPr>
            <a:xfrm rot="20400479">
              <a:off x="611409" y="3977058"/>
              <a:ext cx="510119" cy="423457"/>
              <a:chOff x="7804106" y="6721095"/>
              <a:chExt cx="411163" cy="341312"/>
            </a:xfrm>
          </p:grpSpPr>
          <p:sp>
            <p:nvSpPr>
              <p:cNvPr id="52" name="Freeform 12">
                <a:extLst>
                  <a:ext uri="{FF2B5EF4-FFF2-40B4-BE49-F238E27FC236}">
                    <a16:creationId xmlns:a16="http://schemas.microsoft.com/office/drawing/2014/main" id="{E0B16EF4-7452-41E9-92B8-4FC38FCA7DB2}"/>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13">
                <a:extLst>
                  <a:ext uri="{FF2B5EF4-FFF2-40B4-BE49-F238E27FC236}">
                    <a16:creationId xmlns:a16="http://schemas.microsoft.com/office/drawing/2014/main" id="{18CDE4B3-F76D-4B21-A439-0D85B3DCDBA9}"/>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14">
                <a:extLst>
                  <a:ext uri="{FF2B5EF4-FFF2-40B4-BE49-F238E27FC236}">
                    <a16:creationId xmlns:a16="http://schemas.microsoft.com/office/drawing/2014/main" id="{DBD36E8F-F83D-401E-A0CE-F05A5B884701}"/>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15">
                <a:extLst>
                  <a:ext uri="{FF2B5EF4-FFF2-40B4-BE49-F238E27FC236}">
                    <a16:creationId xmlns:a16="http://schemas.microsoft.com/office/drawing/2014/main" id="{C1E4A9D9-DFD8-42D5-BCF8-40C9459D076E}"/>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16">
                <a:extLst>
                  <a:ext uri="{FF2B5EF4-FFF2-40B4-BE49-F238E27FC236}">
                    <a16:creationId xmlns:a16="http://schemas.microsoft.com/office/drawing/2014/main" id="{62FCBCE8-8411-4D63-BA02-E02980ED65A4}"/>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51" name="Freeform 21">
              <a:extLst>
                <a:ext uri="{FF2B5EF4-FFF2-40B4-BE49-F238E27FC236}">
                  <a16:creationId xmlns:a16="http://schemas.microsoft.com/office/drawing/2014/main" id="{BF3F7A43-7C14-43A8-A398-93B3004B1823}"/>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7" name="backup" descr="backup, recovery">
            <a:extLst>
              <a:ext uri="{FF2B5EF4-FFF2-40B4-BE49-F238E27FC236}">
                <a16:creationId xmlns:a16="http://schemas.microsoft.com/office/drawing/2014/main" id="{2B1F7526-8843-4285-8204-26B6237AE3A1}"/>
              </a:ext>
            </a:extLst>
          </p:cNvPr>
          <p:cNvGrpSpPr/>
          <p:nvPr/>
        </p:nvGrpSpPr>
        <p:grpSpPr>
          <a:xfrm>
            <a:off x="10779456" y="3498952"/>
            <a:ext cx="341820" cy="341816"/>
            <a:chOff x="11091691" y="3124201"/>
            <a:chExt cx="341820" cy="341816"/>
          </a:xfrm>
        </p:grpSpPr>
        <p:sp>
          <p:nvSpPr>
            <p:cNvPr id="58" name="Freeform: Shape 57">
              <a:extLst>
                <a:ext uri="{FF2B5EF4-FFF2-40B4-BE49-F238E27FC236}">
                  <a16:creationId xmlns:a16="http://schemas.microsoft.com/office/drawing/2014/main" id="{11C04ECF-BD9D-4C4C-B14D-7F30A100E38E}"/>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B571271B-D64B-418A-906A-D4080D9FB6B4}"/>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A2EF502B-74C0-411F-BE0F-2D6D20416DB0}"/>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A049782-ADEE-4B79-8952-C6BD895A4569}"/>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0F194349-17EC-4914-9D92-263841E53257}"/>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296EB20-5DAF-41BA-A376-52F1F9F4175A}"/>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5DBFF6F-4D92-4969-9FFE-8A57FBF5CB89}"/>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F52CAD7-C2E8-482E-BD5B-0ABBF57B4553}"/>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6" name="Graphic 106" descr="calendar, events">
            <a:extLst>
              <a:ext uri="{FF2B5EF4-FFF2-40B4-BE49-F238E27FC236}">
                <a16:creationId xmlns:a16="http://schemas.microsoft.com/office/drawing/2014/main" id="{44072093-E30F-4F75-9EA1-6069918BAD33}"/>
              </a:ext>
            </a:extLst>
          </p:cNvPr>
          <p:cNvGrpSpPr/>
          <p:nvPr/>
        </p:nvGrpSpPr>
        <p:grpSpPr>
          <a:xfrm>
            <a:off x="10745159" y="5641912"/>
            <a:ext cx="455074" cy="455072"/>
            <a:chOff x="3471062" y="3907483"/>
            <a:chExt cx="503947" cy="503947"/>
          </a:xfrm>
        </p:grpSpPr>
        <p:sp>
          <p:nvSpPr>
            <p:cNvPr id="67" name="Freeform: Shape 66">
              <a:extLst>
                <a:ext uri="{FF2B5EF4-FFF2-40B4-BE49-F238E27FC236}">
                  <a16:creationId xmlns:a16="http://schemas.microsoft.com/office/drawing/2014/main" id="{CD122C93-7FED-4890-9050-6D947FF4DCC4}"/>
                </a:ext>
              </a:extLst>
            </p:cNvPr>
            <p:cNvSpPr/>
            <p:nvPr/>
          </p:nvSpPr>
          <p:spPr>
            <a:xfrm>
              <a:off x="3473935" y="3968225"/>
              <a:ext cx="498752" cy="38445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0078D4"/>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5E82932F-2890-4B32-B86C-B2933C60ACCD}"/>
                </a:ext>
              </a:extLst>
            </p:cNvPr>
            <p:cNvSpPr/>
            <p:nvPr/>
          </p:nvSpPr>
          <p:spPr>
            <a:xfrm>
              <a:off x="3473935" y="3957733"/>
              <a:ext cx="498752" cy="51953"/>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336B90B-A85A-433A-947A-A191C8D0DEB5}"/>
                </a:ext>
              </a:extLst>
            </p:cNvPr>
            <p:cNvSpPr/>
            <p:nvPr/>
          </p:nvSpPr>
          <p:spPr>
            <a:xfrm>
              <a:off x="3538948"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D5B0977D-56C1-4D0B-8203-6C01F10F963B}"/>
                </a:ext>
              </a:extLst>
            </p:cNvPr>
            <p:cNvSpPr/>
            <p:nvPr/>
          </p:nvSpPr>
          <p:spPr>
            <a:xfrm>
              <a:off x="3499572"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BEB2855-92A0-4D24-9A71-962AB44A9062}"/>
                </a:ext>
              </a:extLst>
            </p:cNvPr>
            <p:cNvSpPr/>
            <p:nvPr/>
          </p:nvSpPr>
          <p:spPr>
            <a:xfrm>
              <a:off x="3579196"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3B999F1A-3C6F-4200-9FEC-C05C0308D0BA}"/>
                </a:ext>
              </a:extLst>
            </p:cNvPr>
            <p:cNvSpPr/>
            <p:nvPr/>
          </p:nvSpPr>
          <p:spPr>
            <a:xfrm>
              <a:off x="3538598"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4B473C2F-6698-41E2-9151-E671042AF74C}"/>
                </a:ext>
              </a:extLst>
            </p:cNvPr>
            <p:cNvSpPr/>
            <p:nvPr/>
          </p:nvSpPr>
          <p:spPr>
            <a:xfrm>
              <a:off x="3669851"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BD7F80F0-1E9C-43CE-9E22-499309533BE1}"/>
                </a:ext>
              </a:extLst>
            </p:cNvPr>
            <p:cNvSpPr/>
            <p:nvPr/>
          </p:nvSpPr>
          <p:spPr>
            <a:xfrm>
              <a:off x="3801185"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C7367D8-7073-4C93-BD7B-6DC24BF859A6}"/>
                </a:ext>
              </a:extLst>
            </p:cNvPr>
            <p:cNvSpPr/>
            <p:nvPr/>
          </p:nvSpPr>
          <p:spPr>
            <a:xfrm>
              <a:off x="3538598"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DE2A7C9-F0F1-473E-B1B0-B86891086636}"/>
                </a:ext>
              </a:extLst>
            </p:cNvPr>
            <p:cNvSpPr/>
            <p:nvPr/>
          </p:nvSpPr>
          <p:spPr>
            <a:xfrm>
              <a:off x="3669851"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E46DE606-14CD-4BBB-822B-0C1992C47E22}"/>
                </a:ext>
              </a:extLst>
            </p:cNvPr>
            <p:cNvSpPr/>
            <p:nvPr/>
          </p:nvSpPr>
          <p:spPr>
            <a:xfrm>
              <a:off x="3801185"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8" name="Group 4" descr="data">
            <a:extLst>
              <a:ext uri="{FF2B5EF4-FFF2-40B4-BE49-F238E27FC236}">
                <a16:creationId xmlns:a16="http://schemas.microsoft.com/office/drawing/2014/main" id="{9A484876-62B4-496B-8DF7-538AC4B048DE}"/>
              </a:ext>
            </a:extLst>
          </p:cNvPr>
          <p:cNvGrpSpPr>
            <a:grpSpLocks noChangeAspect="1"/>
          </p:cNvGrpSpPr>
          <p:nvPr/>
        </p:nvGrpSpPr>
        <p:grpSpPr bwMode="auto">
          <a:xfrm>
            <a:off x="838267" y="4878219"/>
            <a:ext cx="424442" cy="366750"/>
            <a:chOff x="1048" y="787"/>
            <a:chExt cx="309" cy="267"/>
          </a:xfrm>
        </p:grpSpPr>
        <p:sp>
          <p:nvSpPr>
            <p:cNvPr id="79" name="Rectangle 5">
              <a:extLst>
                <a:ext uri="{FF2B5EF4-FFF2-40B4-BE49-F238E27FC236}">
                  <a16:creationId xmlns:a16="http://schemas.microsoft.com/office/drawing/2014/main" id="{98DF79E0-D581-4AD0-99A2-69101E92A1D5}"/>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6">
              <a:extLst>
                <a:ext uri="{FF2B5EF4-FFF2-40B4-BE49-F238E27FC236}">
                  <a16:creationId xmlns:a16="http://schemas.microsoft.com/office/drawing/2014/main" id="{EBBD1E5D-9165-4108-ABEC-FFE2DCA982EE}"/>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7">
              <a:extLst>
                <a:ext uri="{FF2B5EF4-FFF2-40B4-BE49-F238E27FC236}">
                  <a16:creationId xmlns:a16="http://schemas.microsoft.com/office/drawing/2014/main" id="{B5F3942D-5DAA-4F91-8E20-C5C27E12EFC7}"/>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8">
              <a:extLst>
                <a:ext uri="{FF2B5EF4-FFF2-40B4-BE49-F238E27FC236}">
                  <a16:creationId xmlns:a16="http://schemas.microsoft.com/office/drawing/2014/main" id="{AEC81BB7-477D-4516-9FA6-8AE402124743}"/>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9">
              <a:extLst>
                <a:ext uri="{FF2B5EF4-FFF2-40B4-BE49-F238E27FC236}">
                  <a16:creationId xmlns:a16="http://schemas.microsoft.com/office/drawing/2014/main" id="{F83DE56D-62B1-46C2-AB90-F8D1AE5DF31F}"/>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4" name="Group 83" descr="security, compliance">
            <a:extLst>
              <a:ext uri="{FF2B5EF4-FFF2-40B4-BE49-F238E27FC236}">
                <a16:creationId xmlns:a16="http://schemas.microsoft.com/office/drawing/2014/main" id="{32B3258F-D13B-4736-8434-E025A4CA988C}"/>
              </a:ext>
            </a:extLst>
          </p:cNvPr>
          <p:cNvGrpSpPr/>
          <p:nvPr/>
        </p:nvGrpSpPr>
        <p:grpSpPr>
          <a:xfrm>
            <a:off x="10779266" y="1216136"/>
            <a:ext cx="397900" cy="396504"/>
            <a:chOff x="7320530" y="4876800"/>
            <a:chExt cx="397900" cy="396504"/>
          </a:xfrm>
        </p:grpSpPr>
        <p:sp>
          <p:nvSpPr>
            <p:cNvPr id="85" name="Freeform 912">
              <a:extLst>
                <a:ext uri="{FF2B5EF4-FFF2-40B4-BE49-F238E27FC236}">
                  <a16:creationId xmlns:a16="http://schemas.microsoft.com/office/drawing/2014/main" id="{DF330C2B-D5A2-4A77-8AD6-9DF505BAB038}"/>
                </a:ext>
              </a:extLst>
            </p:cNvPr>
            <p:cNvSpPr>
              <a:spLocks/>
            </p:cNvSpPr>
            <p:nvPr/>
          </p:nvSpPr>
          <p:spPr bwMode="auto">
            <a:xfrm>
              <a:off x="7626285" y="4960568"/>
              <a:ext cx="92145" cy="61430"/>
            </a:xfrm>
            <a:custGeom>
              <a:avLst/>
              <a:gdLst>
                <a:gd name="T0" fmla="*/ 8 w 89"/>
                <a:gd name="T1" fmla="*/ 51 h 60"/>
                <a:gd name="T2" fmla="*/ 8 w 89"/>
                <a:gd name="T3" fmla="*/ 60 h 60"/>
                <a:gd name="T4" fmla="*/ 59 w 89"/>
                <a:gd name="T5" fmla="*/ 60 h 60"/>
                <a:gd name="T6" fmla="*/ 89 w 89"/>
                <a:gd name="T7" fmla="*/ 30 h 60"/>
                <a:gd name="T8" fmla="*/ 59 w 89"/>
                <a:gd name="T9" fmla="*/ 0 h 60"/>
                <a:gd name="T10" fmla="*/ 0 w 89"/>
                <a:gd name="T11" fmla="*/ 0 h 60"/>
                <a:gd name="T12" fmla="*/ 8 w 89"/>
                <a:gd name="T13" fmla="*/ 42 h 60"/>
                <a:gd name="T14" fmla="*/ 8 w 89"/>
                <a:gd name="T15" fmla="*/ 5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60">
                  <a:moveTo>
                    <a:pt x="8" y="51"/>
                  </a:moveTo>
                  <a:cubicBezTo>
                    <a:pt x="8" y="60"/>
                    <a:pt x="8" y="60"/>
                    <a:pt x="8" y="60"/>
                  </a:cubicBezTo>
                  <a:cubicBezTo>
                    <a:pt x="59" y="60"/>
                    <a:pt x="59" y="60"/>
                    <a:pt x="59" y="60"/>
                  </a:cubicBezTo>
                  <a:cubicBezTo>
                    <a:pt x="75" y="60"/>
                    <a:pt x="89" y="47"/>
                    <a:pt x="89" y="30"/>
                  </a:cubicBezTo>
                  <a:cubicBezTo>
                    <a:pt x="89" y="13"/>
                    <a:pt x="75" y="0"/>
                    <a:pt x="59" y="0"/>
                  </a:cubicBezTo>
                  <a:cubicBezTo>
                    <a:pt x="0" y="0"/>
                    <a:pt x="0" y="0"/>
                    <a:pt x="0" y="0"/>
                  </a:cubicBezTo>
                  <a:cubicBezTo>
                    <a:pt x="5" y="13"/>
                    <a:pt x="8" y="27"/>
                    <a:pt x="8" y="42"/>
                  </a:cubicBezTo>
                  <a:cubicBezTo>
                    <a:pt x="8" y="45"/>
                    <a:pt x="8" y="48"/>
                    <a:pt x="8" y="5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913">
              <a:extLst>
                <a:ext uri="{FF2B5EF4-FFF2-40B4-BE49-F238E27FC236}">
                  <a16:creationId xmlns:a16="http://schemas.microsoft.com/office/drawing/2014/main" id="{E1DEA788-D957-4E77-87EC-15FAC727660E}"/>
                </a:ext>
              </a:extLst>
            </p:cNvPr>
            <p:cNvSpPr>
              <a:spLocks/>
            </p:cNvSpPr>
            <p:nvPr/>
          </p:nvSpPr>
          <p:spPr bwMode="auto">
            <a:xfrm>
              <a:off x="7320530" y="4960568"/>
              <a:ext cx="92145" cy="61430"/>
            </a:xfrm>
            <a:custGeom>
              <a:avLst/>
              <a:gdLst>
                <a:gd name="T0" fmla="*/ 81 w 89"/>
                <a:gd name="T1" fmla="*/ 42 h 60"/>
                <a:gd name="T2" fmla="*/ 89 w 89"/>
                <a:gd name="T3" fmla="*/ 0 h 60"/>
                <a:gd name="T4" fmla="*/ 30 w 89"/>
                <a:gd name="T5" fmla="*/ 0 h 60"/>
                <a:gd name="T6" fmla="*/ 0 w 89"/>
                <a:gd name="T7" fmla="*/ 30 h 60"/>
                <a:gd name="T8" fmla="*/ 30 w 89"/>
                <a:gd name="T9" fmla="*/ 60 h 60"/>
                <a:gd name="T10" fmla="*/ 81 w 89"/>
                <a:gd name="T11" fmla="*/ 60 h 60"/>
                <a:gd name="T12" fmla="*/ 81 w 89"/>
                <a:gd name="T13" fmla="*/ 42 h 60"/>
              </a:gdLst>
              <a:ahLst/>
              <a:cxnLst>
                <a:cxn ang="0">
                  <a:pos x="T0" y="T1"/>
                </a:cxn>
                <a:cxn ang="0">
                  <a:pos x="T2" y="T3"/>
                </a:cxn>
                <a:cxn ang="0">
                  <a:pos x="T4" y="T5"/>
                </a:cxn>
                <a:cxn ang="0">
                  <a:pos x="T6" y="T7"/>
                </a:cxn>
                <a:cxn ang="0">
                  <a:pos x="T8" y="T9"/>
                </a:cxn>
                <a:cxn ang="0">
                  <a:pos x="T10" y="T11"/>
                </a:cxn>
                <a:cxn ang="0">
                  <a:pos x="T12" y="T13"/>
                </a:cxn>
              </a:cxnLst>
              <a:rect l="0" t="0" r="r" b="b"/>
              <a:pathLst>
                <a:path w="89" h="60">
                  <a:moveTo>
                    <a:pt x="81" y="42"/>
                  </a:moveTo>
                  <a:cubicBezTo>
                    <a:pt x="81" y="27"/>
                    <a:pt x="84" y="13"/>
                    <a:pt x="89" y="0"/>
                  </a:cubicBezTo>
                  <a:cubicBezTo>
                    <a:pt x="30" y="0"/>
                    <a:pt x="30" y="0"/>
                    <a:pt x="30" y="0"/>
                  </a:cubicBezTo>
                  <a:cubicBezTo>
                    <a:pt x="14" y="0"/>
                    <a:pt x="0" y="13"/>
                    <a:pt x="0" y="30"/>
                  </a:cubicBezTo>
                  <a:cubicBezTo>
                    <a:pt x="0" y="47"/>
                    <a:pt x="14" y="60"/>
                    <a:pt x="30" y="60"/>
                  </a:cubicBezTo>
                  <a:cubicBezTo>
                    <a:pt x="81" y="60"/>
                    <a:pt x="81" y="60"/>
                    <a:pt x="81" y="60"/>
                  </a:cubicBezTo>
                  <a:cubicBezTo>
                    <a:pt x="81" y="42"/>
                    <a:pt x="81" y="42"/>
                    <a:pt x="81" y="4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914">
              <a:extLst>
                <a:ext uri="{FF2B5EF4-FFF2-40B4-BE49-F238E27FC236}">
                  <a16:creationId xmlns:a16="http://schemas.microsoft.com/office/drawing/2014/main" id="{BD3D3F39-F014-4ABE-BD38-6C70361C2CFA}"/>
                </a:ext>
              </a:extLst>
            </p:cNvPr>
            <p:cNvSpPr>
              <a:spLocks/>
            </p:cNvSpPr>
            <p:nvPr/>
          </p:nvSpPr>
          <p:spPr bwMode="auto">
            <a:xfrm>
              <a:off x="7320530" y="4876800"/>
              <a:ext cx="397900" cy="62827"/>
            </a:xfrm>
            <a:custGeom>
              <a:avLst/>
              <a:gdLst>
                <a:gd name="T0" fmla="*/ 192 w 384"/>
                <a:gd name="T1" fmla="*/ 12 h 61"/>
                <a:gd name="T2" fmla="*/ 284 w 384"/>
                <a:gd name="T3" fmla="*/ 61 h 61"/>
                <a:gd name="T4" fmla="*/ 354 w 384"/>
                <a:gd name="T5" fmla="*/ 61 h 61"/>
                <a:gd name="T6" fmla="*/ 384 w 384"/>
                <a:gd name="T7" fmla="*/ 30 h 61"/>
                <a:gd name="T8" fmla="*/ 354 w 384"/>
                <a:gd name="T9" fmla="*/ 0 h 61"/>
                <a:gd name="T10" fmla="*/ 30 w 384"/>
                <a:gd name="T11" fmla="*/ 0 h 61"/>
                <a:gd name="T12" fmla="*/ 0 w 384"/>
                <a:gd name="T13" fmla="*/ 30 h 61"/>
                <a:gd name="T14" fmla="*/ 30 w 384"/>
                <a:gd name="T15" fmla="*/ 61 h 61"/>
                <a:gd name="T16" fmla="*/ 100 w 384"/>
                <a:gd name="T17" fmla="*/ 61 h 61"/>
                <a:gd name="T18" fmla="*/ 192 w 384"/>
                <a:gd name="T19" fmla="*/ 1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61">
                  <a:moveTo>
                    <a:pt x="192" y="12"/>
                  </a:moveTo>
                  <a:cubicBezTo>
                    <a:pt x="230" y="12"/>
                    <a:pt x="264" y="31"/>
                    <a:pt x="284" y="61"/>
                  </a:cubicBezTo>
                  <a:cubicBezTo>
                    <a:pt x="354" y="61"/>
                    <a:pt x="354" y="61"/>
                    <a:pt x="354" y="61"/>
                  </a:cubicBezTo>
                  <a:cubicBezTo>
                    <a:pt x="370" y="61"/>
                    <a:pt x="384" y="47"/>
                    <a:pt x="384" y="30"/>
                  </a:cubicBezTo>
                  <a:cubicBezTo>
                    <a:pt x="384" y="14"/>
                    <a:pt x="370" y="0"/>
                    <a:pt x="354" y="0"/>
                  </a:cubicBezTo>
                  <a:cubicBezTo>
                    <a:pt x="30" y="0"/>
                    <a:pt x="30" y="0"/>
                    <a:pt x="30" y="0"/>
                  </a:cubicBezTo>
                  <a:cubicBezTo>
                    <a:pt x="14" y="0"/>
                    <a:pt x="0" y="14"/>
                    <a:pt x="0" y="30"/>
                  </a:cubicBezTo>
                  <a:cubicBezTo>
                    <a:pt x="0" y="47"/>
                    <a:pt x="14" y="61"/>
                    <a:pt x="30" y="61"/>
                  </a:cubicBezTo>
                  <a:cubicBezTo>
                    <a:pt x="100" y="61"/>
                    <a:pt x="100" y="61"/>
                    <a:pt x="100" y="61"/>
                  </a:cubicBezTo>
                  <a:cubicBezTo>
                    <a:pt x="120" y="31"/>
                    <a:pt x="154" y="12"/>
                    <a:pt x="192"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915">
              <a:extLst>
                <a:ext uri="{FF2B5EF4-FFF2-40B4-BE49-F238E27FC236}">
                  <a16:creationId xmlns:a16="http://schemas.microsoft.com/office/drawing/2014/main" id="{72084568-8FD0-4A70-9166-B023EE39B3C5}"/>
                </a:ext>
              </a:extLst>
            </p:cNvPr>
            <p:cNvSpPr>
              <a:spLocks/>
            </p:cNvSpPr>
            <p:nvPr/>
          </p:nvSpPr>
          <p:spPr bwMode="auto">
            <a:xfrm>
              <a:off x="7634661" y="5044337"/>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916">
              <a:extLst>
                <a:ext uri="{FF2B5EF4-FFF2-40B4-BE49-F238E27FC236}">
                  <a16:creationId xmlns:a16="http://schemas.microsoft.com/office/drawing/2014/main" id="{B2302F2D-50BB-4F0D-BA0A-10C62930E424}"/>
                </a:ext>
              </a:extLst>
            </p:cNvPr>
            <p:cNvSpPr>
              <a:spLocks/>
            </p:cNvSpPr>
            <p:nvPr/>
          </p:nvSpPr>
          <p:spPr bwMode="auto">
            <a:xfrm>
              <a:off x="7320530" y="5044337"/>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917">
              <a:extLst>
                <a:ext uri="{FF2B5EF4-FFF2-40B4-BE49-F238E27FC236}">
                  <a16:creationId xmlns:a16="http://schemas.microsoft.com/office/drawing/2014/main" id="{1A5C1940-C00D-4900-9A46-E99A5DCA5ADA}"/>
                </a:ext>
              </a:extLst>
            </p:cNvPr>
            <p:cNvSpPr>
              <a:spLocks/>
            </p:cNvSpPr>
            <p:nvPr/>
          </p:nvSpPr>
          <p:spPr bwMode="auto">
            <a:xfrm>
              <a:off x="7634661" y="5128105"/>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918">
              <a:extLst>
                <a:ext uri="{FF2B5EF4-FFF2-40B4-BE49-F238E27FC236}">
                  <a16:creationId xmlns:a16="http://schemas.microsoft.com/office/drawing/2014/main" id="{EF4D9761-A993-4217-AAE2-E9733D851A90}"/>
                </a:ext>
              </a:extLst>
            </p:cNvPr>
            <p:cNvSpPr>
              <a:spLocks/>
            </p:cNvSpPr>
            <p:nvPr/>
          </p:nvSpPr>
          <p:spPr bwMode="auto">
            <a:xfrm>
              <a:off x="7320530" y="5128105"/>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919">
              <a:extLst>
                <a:ext uri="{FF2B5EF4-FFF2-40B4-BE49-F238E27FC236}">
                  <a16:creationId xmlns:a16="http://schemas.microsoft.com/office/drawing/2014/main" id="{4DD05683-3F27-4D64-8954-2FB905D9B97A}"/>
                </a:ext>
              </a:extLst>
            </p:cNvPr>
            <p:cNvSpPr>
              <a:spLocks/>
            </p:cNvSpPr>
            <p:nvPr/>
          </p:nvSpPr>
          <p:spPr bwMode="auto">
            <a:xfrm>
              <a:off x="7320530" y="5210477"/>
              <a:ext cx="397900" cy="62827"/>
            </a:xfrm>
            <a:custGeom>
              <a:avLst/>
              <a:gdLst>
                <a:gd name="T0" fmla="*/ 81 w 384"/>
                <a:gd name="T1" fmla="*/ 21 h 61"/>
                <a:gd name="T2" fmla="*/ 81 w 384"/>
                <a:gd name="T3" fmla="*/ 0 h 61"/>
                <a:gd name="T4" fmla="*/ 30 w 384"/>
                <a:gd name="T5" fmla="*/ 0 h 61"/>
                <a:gd name="T6" fmla="*/ 0 w 384"/>
                <a:gd name="T7" fmla="*/ 31 h 61"/>
                <a:gd name="T8" fmla="*/ 30 w 384"/>
                <a:gd name="T9" fmla="*/ 61 h 61"/>
                <a:gd name="T10" fmla="*/ 354 w 384"/>
                <a:gd name="T11" fmla="*/ 61 h 61"/>
                <a:gd name="T12" fmla="*/ 384 w 384"/>
                <a:gd name="T13" fmla="*/ 31 h 61"/>
                <a:gd name="T14" fmla="*/ 354 w 384"/>
                <a:gd name="T15" fmla="*/ 0 h 61"/>
                <a:gd name="T16" fmla="*/ 303 w 384"/>
                <a:gd name="T17" fmla="*/ 0 h 61"/>
                <a:gd name="T18" fmla="*/ 303 w 384"/>
                <a:gd name="T19" fmla="*/ 21 h 61"/>
                <a:gd name="T20" fmla="*/ 81 w 384"/>
                <a:gd name="T21" fmla="*/ 2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4" h="61">
                  <a:moveTo>
                    <a:pt x="81" y="21"/>
                  </a:moveTo>
                  <a:cubicBezTo>
                    <a:pt x="81" y="0"/>
                    <a:pt x="81" y="0"/>
                    <a:pt x="81" y="0"/>
                  </a:cubicBezTo>
                  <a:cubicBezTo>
                    <a:pt x="30" y="0"/>
                    <a:pt x="30" y="0"/>
                    <a:pt x="30" y="0"/>
                  </a:cubicBezTo>
                  <a:cubicBezTo>
                    <a:pt x="14" y="0"/>
                    <a:pt x="0" y="14"/>
                    <a:pt x="0" y="31"/>
                  </a:cubicBezTo>
                  <a:cubicBezTo>
                    <a:pt x="0" y="47"/>
                    <a:pt x="14" y="61"/>
                    <a:pt x="30" y="61"/>
                  </a:cubicBezTo>
                  <a:cubicBezTo>
                    <a:pt x="354" y="61"/>
                    <a:pt x="354" y="61"/>
                    <a:pt x="354" y="61"/>
                  </a:cubicBezTo>
                  <a:cubicBezTo>
                    <a:pt x="370" y="61"/>
                    <a:pt x="384" y="47"/>
                    <a:pt x="384" y="31"/>
                  </a:cubicBezTo>
                  <a:cubicBezTo>
                    <a:pt x="384" y="14"/>
                    <a:pt x="370" y="0"/>
                    <a:pt x="354" y="0"/>
                  </a:cubicBezTo>
                  <a:cubicBezTo>
                    <a:pt x="303" y="0"/>
                    <a:pt x="303" y="0"/>
                    <a:pt x="303" y="0"/>
                  </a:cubicBezTo>
                  <a:cubicBezTo>
                    <a:pt x="303" y="21"/>
                    <a:pt x="303" y="21"/>
                    <a:pt x="303" y="21"/>
                  </a:cubicBezTo>
                  <a:lnTo>
                    <a:pt x="81"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920">
              <a:extLst>
                <a:ext uri="{FF2B5EF4-FFF2-40B4-BE49-F238E27FC236}">
                  <a16:creationId xmlns:a16="http://schemas.microsoft.com/office/drawing/2014/main" id="{50AEA1F6-FADD-4458-9083-F3B70FF939D4}"/>
                </a:ext>
              </a:extLst>
            </p:cNvPr>
            <p:cNvSpPr>
              <a:spLocks/>
            </p:cNvSpPr>
            <p:nvPr/>
          </p:nvSpPr>
          <p:spPr bwMode="auto">
            <a:xfrm>
              <a:off x="7425240" y="4907515"/>
              <a:ext cx="188479" cy="304358"/>
            </a:xfrm>
            <a:custGeom>
              <a:avLst/>
              <a:gdLst>
                <a:gd name="T0" fmla="*/ 182 w 182"/>
                <a:gd name="T1" fmla="*/ 91 h 295"/>
                <a:gd name="T2" fmla="*/ 91 w 182"/>
                <a:gd name="T3" fmla="*/ 0 h 295"/>
                <a:gd name="T4" fmla="*/ 2 w 182"/>
                <a:gd name="T5" fmla="*/ 76 h 295"/>
                <a:gd name="T6" fmla="*/ 39 w 182"/>
                <a:gd name="T7" fmla="*/ 76 h 295"/>
                <a:gd name="T8" fmla="*/ 53 w 182"/>
                <a:gd name="T9" fmla="*/ 52 h 295"/>
                <a:gd name="T10" fmla="*/ 91 w 182"/>
                <a:gd name="T11" fmla="*/ 36 h 295"/>
                <a:gd name="T12" fmla="*/ 130 w 182"/>
                <a:gd name="T13" fmla="*/ 52 h 295"/>
                <a:gd name="T14" fmla="*/ 146 w 182"/>
                <a:gd name="T15" fmla="*/ 91 h 295"/>
                <a:gd name="T16" fmla="*/ 146 w 182"/>
                <a:gd name="T17" fmla="*/ 112 h 295"/>
                <a:gd name="T18" fmla="*/ 0 w 182"/>
                <a:gd name="T19" fmla="*/ 112 h 295"/>
                <a:gd name="T20" fmla="*/ 0 w 182"/>
                <a:gd name="T21" fmla="*/ 295 h 295"/>
                <a:gd name="T22" fmla="*/ 182 w 182"/>
                <a:gd name="T23" fmla="*/ 295 h 295"/>
                <a:gd name="T24" fmla="*/ 182 w 182"/>
                <a:gd name="T25" fmla="*/ 124 h 295"/>
                <a:gd name="T26" fmla="*/ 182 w 182"/>
                <a:gd name="T27" fmla="*/ 9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95">
                  <a:moveTo>
                    <a:pt x="182" y="91"/>
                  </a:moveTo>
                  <a:cubicBezTo>
                    <a:pt x="182" y="41"/>
                    <a:pt x="141" y="0"/>
                    <a:pt x="91" y="0"/>
                  </a:cubicBezTo>
                  <a:cubicBezTo>
                    <a:pt x="47" y="0"/>
                    <a:pt x="9" y="33"/>
                    <a:pt x="2" y="76"/>
                  </a:cubicBezTo>
                  <a:cubicBezTo>
                    <a:pt x="39" y="76"/>
                    <a:pt x="39" y="76"/>
                    <a:pt x="39" y="76"/>
                  </a:cubicBezTo>
                  <a:cubicBezTo>
                    <a:pt x="42" y="67"/>
                    <a:pt x="46" y="59"/>
                    <a:pt x="53" y="52"/>
                  </a:cubicBezTo>
                  <a:cubicBezTo>
                    <a:pt x="63" y="42"/>
                    <a:pt x="77" y="36"/>
                    <a:pt x="91" y="36"/>
                  </a:cubicBezTo>
                  <a:cubicBezTo>
                    <a:pt x="106" y="36"/>
                    <a:pt x="119" y="42"/>
                    <a:pt x="130" y="52"/>
                  </a:cubicBezTo>
                  <a:cubicBezTo>
                    <a:pt x="140" y="62"/>
                    <a:pt x="146" y="76"/>
                    <a:pt x="146" y="91"/>
                  </a:cubicBezTo>
                  <a:cubicBezTo>
                    <a:pt x="146" y="93"/>
                    <a:pt x="146" y="102"/>
                    <a:pt x="146" y="112"/>
                  </a:cubicBezTo>
                  <a:cubicBezTo>
                    <a:pt x="0" y="112"/>
                    <a:pt x="0" y="112"/>
                    <a:pt x="0" y="112"/>
                  </a:cubicBezTo>
                  <a:cubicBezTo>
                    <a:pt x="0" y="295"/>
                    <a:pt x="0" y="295"/>
                    <a:pt x="0" y="295"/>
                  </a:cubicBezTo>
                  <a:cubicBezTo>
                    <a:pt x="182" y="295"/>
                    <a:pt x="182" y="295"/>
                    <a:pt x="182" y="295"/>
                  </a:cubicBezTo>
                  <a:cubicBezTo>
                    <a:pt x="182" y="124"/>
                    <a:pt x="182" y="124"/>
                    <a:pt x="182" y="124"/>
                  </a:cubicBezTo>
                  <a:cubicBezTo>
                    <a:pt x="182" y="108"/>
                    <a:pt x="182" y="94"/>
                    <a:pt x="182" y="9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921">
              <a:extLst>
                <a:ext uri="{FF2B5EF4-FFF2-40B4-BE49-F238E27FC236}">
                  <a16:creationId xmlns:a16="http://schemas.microsoft.com/office/drawing/2014/main" id="{B6DAC8D0-924A-43BC-A0CC-2CCBFA5DECDD}"/>
                </a:ext>
              </a:extLst>
            </p:cNvPr>
            <p:cNvSpPr>
              <a:spLocks noChangeArrowheads="1"/>
            </p:cNvSpPr>
            <p:nvPr/>
          </p:nvSpPr>
          <p:spPr bwMode="auto">
            <a:xfrm>
              <a:off x="7496444" y="5093202"/>
              <a:ext cx="46072" cy="4746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29" descr="built-in high availability">
            <a:extLst>
              <a:ext uri="{FF2B5EF4-FFF2-40B4-BE49-F238E27FC236}">
                <a16:creationId xmlns:a16="http://schemas.microsoft.com/office/drawing/2014/main" id="{717C0B67-F927-4651-B32D-2BA13D86D41B}"/>
              </a:ext>
            </a:extLst>
          </p:cNvPr>
          <p:cNvGrpSpPr>
            <a:grpSpLocks noChangeAspect="1"/>
          </p:cNvGrpSpPr>
          <p:nvPr/>
        </p:nvGrpSpPr>
        <p:grpSpPr bwMode="auto">
          <a:xfrm>
            <a:off x="365496" y="1367399"/>
            <a:ext cx="481013" cy="482600"/>
            <a:chOff x="988" y="757"/>
            <a:chExt cx="303" cy="304"/>
          </a:xfrm>
        </p:grpSpPr>
        <p:sp>
          <p:nvSpPr>
            <p:cNvPr id="96" name="AutoShape 28">
              <a:extLst>
                <a:ext uri="{FF2B5EF4-FFF2-40B4-BE49-F238E27FC236}">
                  <a16:creationId xmlns:a16="http://schemas.microsoft.com/office/drawing/2014/main" id="{932BDC7A-8859-4E33-A29A-248B07BB20F6}"/>
                </a:ext>
              </a:extLst>
            </p:cNvPr>
            <p:cNvSpPr>
              <a:spLocks noChangeAspect="1" noChangeArrowheads="1" noTextEdit="1"/>
            </p:cNvSpPr>
            <p:nvPr/>
          </p:nvSpPr>
          <p:spPr bwMode="auto">
            <a:xfrm>
              <a:off x="988" y="757"/>
              <a:ext cx="303"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30">
              <a:extLst>
                <a:ext uri="{FF2B5EF4-FFF2-40B4-BE49-F238E27FC236}">
                  <a16:creationId xmlns:a16="http://schemas.microsoft.com/office/drawing/2014/main" id="{F307CF5A-7476-4FC8-BCB4-E6241D68828F}"/>
                </a:ext>
              </a:extLst>
            </p:cNvPr>
            <p:cNvSpPr>
              <a:spLocks/>
            </p:cNvSpPr>
            <p:nvPr/>
          </p:nvSpPr>
          <p:spPr bwMode="auto">
            <a:xfrm>
              <a:off x="1125" y="757"/>
              <a:ext cx="111" cy="70"/>
            </a:xfrm>
            <a:custGeom>
              <a:avLst/>
              <a:gdLst>
                <a:gd name="T0" fmla="*/ 140 w 140"/>
                <a:gd name="T1" fmla="*/ 56 h 89"/>
                <a:gd name="T2" fmla="*/ 107 w 140"/>
                <a:gd name="T3" fmla="*/ 22 h 89"/>
                <a:gd name="T4" fmla="*/ 101 w 140"/>
                <a:gd name="T5" fmla="*/ 23 h 89"/>
                <a:gd name="T6" fmla="*/ 70 w 140"/>
                <a:gd name="T7" fmla="*/ 0 h 89"/>
                <a:gd name="T8" fmla="*/ 37 w 140"/>
                <a:gd name="T9" fmla="*/ 31 h 89"/>
                <a:gd name="T10" fmla="*/ 29 w 140"/>
                <a:gd name="T11" fmla="*/ 30 h 89"/>
                <a:gd name="T12" fmla="*/ 0 w 140"/>
                <a:gd name="T13" fmla="*/ 59 h 89"/>
                <a:gd name="T14" fmla="*/ 25 w 140"/>
                <a:gd name="T15" fmla="*/ 89 h 89"/>
                <a:gd name="T16" fmla="*/ 26 w 140"/>
                <a:gd name="T17" fmla="*/ 89 h 89"/>
                <a:gd name="T18" fmla="*/ 107 w 140"/>
                <a:gd name="T19" fmla="*/ 89 h 89"/>
                <a:gd name="T20" fmla="*/ 140 w 140"/>
                <a:gd name="T21"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89">
                  <a:moveTo>
                    <a:pt x="140" y="56"/>
                  </a:moveTo>
                  <a:cubicBezTo>
                    <a:pt x="140" y="37"/>
                    <a:pt x="125" y="22"/>
                    <a:pt x="107" y="22"/>
                  </a:cubicBezTo>
                  <a:cubicBezTo>
                    <a:pt x="105" y="22"/>
                    <a:pt x="103" y="23"/>
                    <a:pt x="101" y="23"/>
                  </a:cubicBezTo>
                  <a:cubicBezTo>
                    <a:pt x="97" y="10"/>
                    <a:pt x="85" y="0"/>
                    <a:pt x="70" y="0"/>
                  </a:cubicBezTo>
                  <a:cubicBezTo>
                    <a:pt x="52" y="0"/>
                    <a:pt x="38" y="14"/>
                    <a:pt x="37" y="31"/>
                  </a:cubicBezTo>
                  <a:cubicBezTo>
                    <a:pt x="34" y="30"/>
                    <a:pt x="32" y="30"/>
                    <a:pt x="29" y="30"/>
                  </a:cubicBezTo>
                  <a:cubicBezTo>
                    <a:pt x="13" y="30"/>
                    <a:pt x="0" y="43"/>
                    <a:pt x="0" y="59"/>
                  </a:cubicBezTo>
                  <a:cubicBezTo>
                    <a:pt x="0" y="74"/>
                    <a:pt x="10" y="86"/>
                    <a:pt x="25" y="89"/>
                  </a:cubicBezTo>
                  <a:cubicBezTo>
                    <a:pt x="26" y="89"/>
                    <a:pt x="26" y="89"/>
                    <a:pt x="26" y="89"/>
                  </a:cubicBezTo>
                  <a:cubicBezTo>
                    <a:pt x="27" y="89"/>
                    <a:pt x="107" y="89"/>
                    <a:pt x="107" y="89"/>
                  </a:cubicBezTo>
                  <a:cubicBezTo>
                    <a:pt x="125" y="89"/>
                    <a:pt x="140" y="74"/>
                    <a:pt x="140" y="5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31">
              <a:extLst>
                <a:ext uri="{FF2B5EF4-FFF2-40B4-BE49-F238E27FC236}">
                  <a16:creationId xmlns:a16="http://schemas.microsoft.com/office/drawing/2014/main" id="{AAB4FC01-54DC-482C-B756-9E217C35CF7E}"/>
                </a:ext>
              </a:extLst>
            </p:cNvPr>
            <p:cNvSpPr>
              <a:spLocks/>
            </p:cNvSpPr>
            <p:nvPr/>
          </p:nvSpPr>
          <p:spPr bwMode="auto">
            <a:xfrm>
              <a:off x="990" y="996"/>
              <a:ext cx="47" cy="18"/>
            </a:xfrm>
            <a:custGeom>
              <a:avLst/>
              <a:gdLst>
                <a:gd name="T0" fmla="*/ 16 w 59"/>
                <a:gd name="T1" fmla="*/ 21 h 22"/>
                <a:gd name="T2" fmla="*/ 17 w 59"/>
                <a:gd name="T3" fmla="*/ 22 h 22"/>
                <a:gd name="T4" fmla="*/ 59 w 59"/>
                <a:gd name="T5" fmla="*/ 22 h 22"/>
                <a:gd name="T6" fmla="*/ 59 w 59"/>
                <a:gd name="T7" fmla="*/ 14 h 22"/>
                <a:gd name="T8" fmla="*/ 28 w 59"/>
                <a:gd name="T9" fmla="*/ 0 h 22"/>
                <a:gd name="T10" fmla="*/ 0 w 59"/>
                <a:gd name="T11" fmla="*/ 9 h 22"/>
                <a:gd name="T12" fmla="*/ 16 w 59"/>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16" y="21"/>
                  </a:moveTo>
                  <a:cubicBezTo>
                    <a:pt x="17" y="22"/>
                    <a:pt x="17" y="22"/>
                    <a:pt x="17" y="22"/>
                  </a:cubicBezTo>
                  <a:cubicBezTo>
                    <a:pt x="17" y="22"/>
                    <a:pt x="42" y="22"/>
                    <a:pt x="59" y="22"/>
                  </a:cubicBezTo>
                  <a:cubicBezTo>
                    <a:pt x="59" y="14"/>
                    <a:pt x="59" y="14"/>
                    <a:pt x="59" y="14"/>
                  </a:cubicBezTo>
                  <a:cubicBezTo>
                    <a:pt x="58" y="6"/>
                    <a:pt x="45" y="0"/>
                    <a:pt x="28" y="0"/>
                  </a:cubicBezTo>
                  <a:cubicBezTo>
                    <a:pt x="15" y="0"/>
                    <a:pt x="4" y="4"/>
                    <a:pt x="0" y="9"/>
                  </a:cubicBezTo>
                  <a:cubicBezTo>
                    <a:pt x="3" y="16"/>
                    <a:pt x="9" y="20"/>
                    <a:pt x="16"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32">
              <a:extLst>
                <a:ext uri="{FF2B5EF4-FFF2-40B4-BE49-F238E27FC236}">
                  <a16:creationId xmlns:a16="http://schemas.microsoft.com/office/drawing/2014/main" id="{5087EF1E-4D9A-4252-A14E-70A0FC49C3E3}"/>
                </a:ext>
              </a:extLst>
            </p:cNvPr>
            <p:cNvSpPr>
              <a:spLocks/>
            </p:cNvSpPr>
            <p:nvPr/>
          </p:nvSpPr>
          <p:spPr bwMode="auto">
            <a:xfrm>
              <a:off x="989" y="963"/>
              <a:ext cx="80" cy="51"/>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6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6" y="16"/>
                    <a:pt x="74" y="16"/>
                    <a:pt x="73" y="16"/>
                  </a:cubicBezTo>
                  <a:cubicBezTo>
                    <a:pt x="70" y="7"/>
                    <a:pt x="61" y="0"/>
                    <a:pt x="50" y="0"/>
                  </a:cubicBezTo>
                  <a:cubicBezTo>
                    <a:pt x="38" y="0"/>
                    <a:pt x="27" y="9"/>
                    <a:pt x="26" y="22"/>
                  </a:cubicBezTo>
                  <a:cubicBezTo>
                    <a:pt x="25" y="21"/>
                    <a:pt x="23" y="21"/>
                    <a:pt x="21" y="21"/>
                  </a:cubicBezTo>
                  <a:cubicBezTo>
                    <a:pt x="10" y="21"/>
                    <a:pt x="2" y="29"/>
                    <a:pt x="0" y="39"/>
                  </a:cubicBezTo>
                  <a:cubicBezTo>
                    <a:pt x="2" y="38"/>
                    <a:pt x="3" y="37"/>
                    <a:pt x="5" y="37"/>
                  </a:cubicBezTo>
                  <a:cubicBezTo>
                    <a:pt x="12" y="33"/>
                    <a:pt x="21" y="31"/>
                    <a:pt x="30" y="31"/>
                  </a:cubicBezTo>
                  <a:cubicBezTo>
                    <a:pt x="40" y="31"/>
                    <a:pt x="49" y="33"/>
                    <a:pt x="56" y="37"/>
                  </a:cubicBezTo>
                  <a:cubicBezTo>
                    <a:pt x="65"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3"/>
                    <a:pt x="101" y="53"/>
                    <a:pt x="101" y="40"/>
                  </a:cubicBezTo>
                  <a:cubicBezTo>
                    <a:pt x="101" y="27"/>
                    <a:pt x="90" y="16"/>
                    <a:pt x="77"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33">
              <a:extLst>
                <a:ext uri="{FF2B5EF4-FFF2-40B4-BE49-F238E27FC236}">
                  <a16:creationId xmlns:a16="http://schemas.microsoft.com/office/drawing/2014/main" id="{8360846A-AB4A-43F7-97BF-D2CCB46C4DC0}"/>
                </a:ext>
              </a:extLst>
            </p:cNvPr>
            <p:cNvSpPr>
              <a:spLocks/>
            </p:cNvSpPr>
            <p:nvPr/>
          </p:nvSpPr>
          <p:spPr bwMode="auto">
            <a:xfrm>
              <a:off x="989" y="1033"/>
              <a:ext cx="48" cy="28"/>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34">
              <a:extLst>
                <a:ext uri="{FF2B5EF4-FFF2-40B4-BE49-F238E27FC236}">
                  <a16:creationId xmlns:a16="http://schemas.microsoft.com/office/drawing/2014/main" id="{7220D68B-95EE-4830-A8C9-98DB65A12DE7}"/>
                </a:ext>
              </a:extLst>
            </p:cNvPr>
            <p:cNvSpPr>
              <a:spLocks/>
            </p:cNvSpPr>
            <p:nvPr/>
          </p:nvSpPr>
          <p:spPr bwMode="auto">
            <a:xfrm>
              <a:off x="989" y="1030"/>
              <a:ext cx="48" cy="26"/>
            </a:xfrm>
            <a:custGeom>
              <a:avLst/>
              <a:gdLst>
                <a:gd name="T0" fmla="*/ 61 w 61"/>
                <a:gd name="T1" fmla="*/ 0 h 33"/>
                <a:gd name="T2" fmla="*/ 61 w 61"/>
                <a:gd name="T3" fmla="*/ 18 h 33"/>
                <a:gd name="T4" fmla="*/ 30 w 61"/>
                <a:gd name="T5" fmla="*/ 33 h 33"/>
                <a:gd name="T6" fmla="*/ 0 w 61"/>
                <a:gd name="T7" fmla="*/ 18 h 33"/>
                <a:gd name="T8" fmla="*/ 0 w 61"/>
                <a:gd name="T9" fmla="*/ 0 h 33"/>
                <a:gd name="T10" fmla="*/ 61 w 61"/>
                <a:gd name="T11" fmla="*/ 0 h 33"/>
              </a:gdLst>
              <a:ahLst/>
              <a:cxnLst>
                <a:cxn ang="0">
                  <a:pos x="T0" y="T1"/>
                </a:cxn>
                <a:cxn ang="0">
                  <a:pos x="T2" y="T3"/>
                </a:cxn>
                <a:cxn ang="0">
                  <a:pos x="T4" y="T5"/>
                </a:cxn>
                <a:cxn ang="0">
                  <a:pos x="T6" y="T7"/>
                </a:cxn>
                <a:cxn ang="0">
                  <a:pos x="T8" y="T9"/>
                </a:cxn>
                <a:cxn ang="0">
                  <a:pos x="T10" y="T11"/>
                </a:cxn>
              </a:cxnLst>
              <a:rect l="0" t="0" r="r" b="b"/>
              <a:pathLst>
                <a:path w="61" h="33">
                  <a:moveTo>
                    <a:pt x="61" y="0"/>
                  </a:moveTo>
                  <a:cubicBezTo>
                    <a:pt x="61" y="18"/>
                    <a:pt x="61" y="18"/>
                    <a:pt x="61" y="18"/>
                  </a:cubicBezTo>
                  <a:cubicBezTo>
                    <a:pt x="61" y="26"/>
                    <a:pt x="47" y="33"/>
                    <a:pt x="30" y="33"/>
                  </a:cubicBezTo>
                  <a:cubicBezTo>
                    <a:pt x="13" y="33"/>
                    <a:pt x="0" y="26"/>
                    <a:pt x="0" y="18"/>
                  </a:cubicBezTo>
                  <a:cubicBezTo>
                    <a:pt x="0" y="0"/>
                    <a:pt x="0" y="0"/>
                    <a:pt x="0" y="0"/>
                  </a:cubicBezTo>
                  <a:lnTo>
                    <a:pt x="6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35">
              <a:extLst>
                <a:ext uri="{FF2B5EF4-FFF2-40B4-BE49-F238E27FC236}">
                  <a16:creationId xmlns:a16="http://schemas.microsoft.com/office/drawing/2014/main" id="{5D53F527-5B23-4DE4-959D-F15623622573}"/>
                </a:ext>
              </a:extLst>
            </p:cNvPr>
            <p:cNvSpPr>
              <a:spLocks/>
            </p:cNvSpPr>
            <p:nvPr/>
          </p:nvSpPr>
          <p:spPr bwMode="auto">
            <a:xfrm>
              <a:off x="989" y="1017"/>
              <a:ext cx="48" cy="27"/>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36">
              <a:extLst>
                <a:ext uri="{FF2B5EF4-FFF2-40B4-BE49-F238E27FC236}">
                  <a16:creationId xmlns:a16="http://schemas.microsoft.com/office/drawing/2014/main" id="{1CB97B1F-F855-4EFD-8B59-6C179AAD0BA8}"/>
                </a:ext>
              </a:extLst>
            </p:cNvPr>
            <p:cNvSpPr>
              <a:spLocks/>
            </p:cNvSpPr>
            <p:nvPr/>
          </p:nvSpPr>
          <p:spPr bwMode="auto">
            <a:xfrm>
              <a:off x="989" y="1007"/>
              <a:ext cx="48" cy="25"/>
            </a:xfrm>
            <a:custGeom>
              <a:avLst/>
              <a:gdLst>
                <a:gd name="T0" fmla="*/ 61 w 61"/>
                <a:gd name="T1" fmla="*/ 0 h 31"/>
                <a:gd name="T2" fmla="*/ 0 w 61"/>
                <a:gd name="T3" fmla="*/ 0 h 31"/>
                <a:gd name="T4" fmla="*/ 0 w 61"/>
                <a:gd name="T5" fmla="*/ 16 h 31"/>
                <a:gd name="T6" fmla="*/ 30 w 61"/>
                <a:gd name="T7" fmla="*/ 31 h 31"/>
                <a:gd name="T8" fmla="*/ 61 w 61"/>
                <a:gd name="T9" fmla="*/ 16 h 31"/>
                <a:gd name="T10" fmla="*/ 61 w 61"/>
                <a:gd name="T11" fmla="*/ 0 h 31"/>
              </a:gdLst>
              <a:ahLst/>
              <a:cxnLst>
                <a:cxn ang="0">
                  <a:pos x="T0" y="T1"/>
                </a:cxn>
                <a:cxn ang="0">
                  <a:pos x="T2" y="T3"/>
                </a:cxn>
                <a:cxn ang="0">
                  <a:pos x="T4" y="T5"/>
                </a:cxn>
                <a:cxn ang="0">
                  <a:pos x="T6" y="T7"/>
                </a:cxn>
                <a:cxn ang="0">
                  <a:pos x="T8" y="T9"/>
                </a:cxn>
                <a:cxn ang="0">
                  <a:pos x="T10" y="T11"/>
                </a:cxn>
              </a:cxnLst>
              <a:rect l="0" t="0" r="r" b="b"/>
              <a:pathLst>
                <a:path w="61" h="31">
                  <a:moveTo>
                    <a:pt x="61" y="0"/>
                  </a:moveTo>
                  <a:cubicBezTo>
                    <a:pt x="0" y="0"/>
                    <a:pt x="0" y="0"/>
                    <a:pt x="0" y="0"/>
                  </a:cubicBezTo>
                  <a:cubicBezTo>
                    <a:pt x="0" y="16"/>
                    <a:pt x="0" y="16"/>
                    <a:pt x="0" y="16"/>
                  </a:cubicBezTo>
                  <a:cubicBezTo>
                    <a:pt x="0" y="24"/>
                    <a:pt x="13" y="31"/>
                    <a:pt x="30" y="31"/>
                  </a:cubicBezTo>
                  <a:cubicBezTo>
                    <a:pt x="47" y="31"/>
                    <a:pt x="61" y="24"/>
                    <a:pt x="61" y="16"/>
                  </a:cubicBezTo>
                  <a:cubicBezTo>
                    <a:pt x="61" y="16"/>
                    <a:pt x="61" y="0"/>
                    <a:pt x="6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Oval 37">
              <a:extLst>
                <a:ext uri="{FF2B5EF4-FFF2-40B4-BE49-F238E27FC236}">
                  <a16:creationId xmlns:a16="http://schemas.microsoft.com/office/drawing/2014/main" id="{C25657FC-4A76-4992-B3DA-03FE072045D3}"/>
                </a:ext>
              </a:extLst>
            </p:cNvPr>
            <p:cNvSpPr>
              <a:spLocks noChangeArrowheads="1"/>
            </p:cNvSpPr>
            <p:nvPr/>
          </p:nvSpPr>
          <p:spPr bwMode="auto">
            <a:xfrm>
              <a:off x="989" y="996"/>
              <a:ext cx="48" cy="24"/>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38">
              <a:extLst>
                <a:ext uri="{FF2B5EF4-FFF2-40B4-BE49-F238E27FC236}">
                  <a16:creationId xmlns:a16="http://schemas.microsoft.com/office/drawing/2014/main" id="{2A6308F3-359A-45B0-A79D-4DCCF81BA766}"/>
                </a:ext>
              </a:extLst>
            </p:cNvPr>
            <p:cNvSpPr>
              <a:spLocks/>
            </p:cNvSpPr>
            <p:nvPr/>
          </p:nvSpPr>
          <p:spPr bwMode="auto">
            <a:xfrm>
              <a:off x="1213" y="996"/>
              <a:ext cx="46" cy="18"/>
            </a:xfrm>
            <a:custGeom>
              <a:avLst/>
              <a:gdLst>
                <a:gd name="T0" fmla="*/ 16 w 59"/>
                <a:gd name="T1" fmla="*/ 21 h 22"/>
                <a:gd name="T2" fmla="*/ 17 w 59"/>
                <a:gd name="T3" fmla="*/ 22 h 22"/>
                <a:gd name="T4" fmla="*/ 59 w 59"/>
                <a:gd name="T5" fmla="*/ 22 h 22"/>
                <a:gd name="T6" fmla="*/ 59 w 59"/>
                <a:gd name="T7" fmla="*/ 14 h 22"/>
                <a:gd name="T8" fmla="*/ 28 w 59"/>
                <a:gd name="T9" fmla="*/ 0 h 22"/>
                <a:gd name="T10" fmla="*/ 0 w 59"/>
                <a:gd name="T11" fmla="*/ 9 h 22"/>
                <a:gd name="T12" fmla="*/ 16 w 59"/>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16" y="21"/>
                  </a:moveTo>
                  <a:cubicBezTo>
                    <a:pt x="17" y="22"/>
                    <a:pt x="17" y="22"/>
                    <a:pt x="17" y="22"/>
                  </a:cubicBezTo>
                  <a:cubicBezTo>
                    <a:pt x="17" y="22"/>
                    <a:pt x="42" y="22"/>
                    <a:pt x="59" y="22"/>
                  </a:cubicBezTo>
                  <a:cubicBezTo>
                    <a:pt x="59" y="14"/>
                    <a:pt x="59" y="14"/>
                    <a:pt x="59" y="14"/>
                  </a:cubicBezTo>
                  <a:cubicBezTo>
                    <a:pt x="58" y="6"/>
                    <a:pt x="45" y="0"/>
                    <a:pt x="28" y="0"/>
                  </a:cubicBezTo>
                  <a:cubicBezTo>
                    <a:pt x="15" y="0"/>
                    <a:pt x="4" y="4"/>
                    <a:pt x="0" y="9"/>
                  </a:cubicBezTo>
                  <a:cubicBezTo>
                    <a:pt x="2" y="16"/>
                    <a:pt x="8" y="20"/>
                    <a:pt x="16"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39">
              <a:extLst>
                <a:ext uri="{FF2B5EF4-FFF2-40B4-BE49-F238E27FC236}">
                  <a16:creationId xmlns:a16="http://schemas.microsoft.com/office/drawing/2014/main" id="{A35947A2-ACA9-430C-8A5F-813B888D035B}"/>
                </a:ext>
              </a:extLst>
            </p:cNvPr>
            <p:cNvSpPr>
              <a:spLocks/>
            </p:cNvSpPr>
            <p:nvPr/>
          </p:nvSpPr>
          <p:spPr bwMode="auto">
            <a:xfrm>
              <a:off x="1211" y="963"/>
              <a:ext cx="80" cy="51"/>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5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5" y="16"/>
                    <a:pt x="74" y="16"/>
                    <a:pt x="73" y="16"/>
                  </a:cubicBezTo>
                  <a:cubicBezTo>
                    <a:pt x="70" y="7"/>
                    <a:pt x="61" y="0"/>
                    <a:pt x="50" y="0"/>
                  </a:cubicBezTo>
                  <a:cubicBezTo>
                    <a:pt x="38" y="0"/>
                    <a:pt x="27" y="9"/>
                    <a:pt x="26" y="22"/>
                  </a:cubicBezTo>
                  <a:cubicBezTo>
                    <a:pt x="25" y="21"/>
                    <a:pt x="23" y="21"/>
                    <a:pt x="21" y="21"/>
                  </a:cubicBezTo>
                  <a:cubicBezTo>
                    <a:pt x="10" y="21"/>
                    <a:pt x="1" y="29"/>
                    <a:pt x="0" y="39"/>
                  </a:cubicBezTo>
                  <a:cubicBezTo>
                    <a:pt x="1" y="38"/>
                    <a:pt x="3" y="37"/>
                    <a:pt x="5" y="37"/>
                  </a:cubicBezTo>
                  <a:cubicBezTo>
                    <a:pt x="12" y="33"/>
                    <a:pt x="21" y="31"/>
                    <a:pt x="30" y="31"/>
                  </a:cubicBezTo>
                  <a:cubicBezTo>
                    <a:pt x="39" y="31"/>
                    <a:pt x="48" y="33"/>
                    <a:pt x="55" y="37"/>
                  </a:cubicBezTo>
                  <a:cubicBezTo>
                    <a:pt x="64"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3"/>
                    <a:pt x="101" y="53"/>
                    <a:pt x="101" y="40"/>
                  </a:cubicBezTo>
                  <a:cubicBezTo>
                    <a:pt x="101" y="27"/>
                    <a:pt x="90" y="16"/>
                    <a:pt x="77"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40">
              <a:extLst>
                <a:ext uri="{FF2B5EF4-FFF2-40B4-BE49-F238E27FC236}">
                  <a16:creationId xmlns:a16="http://schemas.microsoft.com/office/drawing/2014/main" id="{42B15C16-B143-45B6-88A9-D55628FB2720}"/>
                </a:ext>
              </a:extLst>
            </p:cNvPr>
            <p:cNvSpPr>
              <a:spLocks/>
            </p:cNvSpPr>
            <p:nvPr/>
          </p:nvSpPr>
          <p:spPr bwMode="auto">
            <a:xfrm>
              <a:off x="1211" y="1033"/>
              <a:ext cx="48" cy="28"/>
            </a:xfrm>
            <a:custGeom>
              <a:avLst/>
              <a:gdLst>
                <a:gd name="T0" fmla="*/ 62 w 62"/>
                <a:gd name="T1" fmla="*/ 0 h 35"/>
                <a:gd name="T2" fmla="*/ 0 w 62"/>
                <a:gd name="T3" fmla="*/ 0 h 35"/>
                <a:gd name="T4" fmla="*/ 0 w 62"/>
                <a:gd name="T5" fmla="*/ 19 h 35"/>
                <a:gd name="T6" fmla="*/ 31 w 62"/>
                <a:gd name="T7" fmla="*/ 35 h 35"/>
                <a:gd name="T8" fmla="*/ 62 w 62"/>
                <a:gd name="T9" fmla="*/ 19 h 35"/>
                <a:gd name="T10" fmla="*/ 62 w 62"/>
                <a:gd name="T11" fmla="*/ 0 h 35"/>
              </a:gdLst>
              <a:ahLst/>
              <a:cxnLst>
                <a:cxn ang="0">
                  <a:pos x="T0" y="T1"/>
                </a:cxn>
                <a:cxn ang="0">
                  <a:pos x="T2" y="T3"/>
                </a:cxn>
                <a:cxn ang="0">
                  <a:pos x="T4" y="T5"/>
                </a:cxn>
                <a:cxn ang="0">
                  <a:pos x="T6" y="T7"/>
                </a:cxn>
                <a:cxn ang="0">
                  <a:pos x="T8" y="T9"/>
                </a:cxn>
                <a:cxn ang="0">
                  <a:pos x="T10" y="T11"/>
                </a:cxn>
              </a:cxnLst>
              <a:rect l="0" t="0" r="r" b="b"/>
              <a:pathLst>
                <a:path w="62" h="35">
                  <a:moveTo>
                    <a:pt x="62" y="0"/>
                  </a:moveTo>
                  <a:cubicBezTo>
                    <a:pt x="0" y="0"/>
                    <a:pt x="0" y="0"/>
                    <a:pt x="0" y="0"/>
                  </a:cubicBezTo>
                  <a:cubicBezTo>
                    <a:pt x="0" y="19"/>
                    <a:pt x="0" y="19"/>
                    <a:pt x="0" y="19"/>
                  </a:cubicBezTo>
                  <a:cubicBezTo>
                    <a:pt x="0" y="28"/>
                    <a:pt x="14" y="35"/>
                    <a:pt x="31" y="35"/>
                  </a:cubicBezTo>
                  <a:cubicBezTo>
                    <a:pt x="48" y="35"/>
                    <a:pt x="62" y="28"/>
                    <a:pt x="62" y="19"/>
                  </a:cubicBezTo>
                  <a:cubicBezTo>
                    <a:pt x="62" y="19"/>
                    <a:pt x="62" y="0"/>
                    <a:pt x="62"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41">
              <a:extLst>
                <a:ext uri="{FF2B5EF4-FFF2-40B4-BE49-F238E27FC236}">
                  <a16:creationId xmlns:a16="http://schemas.microsoft.com/office/drawing/2014/main" id="{4EE7A7A3-A75E-45B6-A9BB-EA458DF3BA51}"/>
                </a:ext>
              </a:extLst>
            </p:cNvPr>
            <p:cNvSpPr>
              <a:spLocks/>
            </p:cNvSpPr>
            <p:nvPr/>
          </p:nvSpPr>
          <p:spPr bwMode="auto">
            <a:xfrm>
              <a:off x="1211" y="1030"/>
              <a:ext cx="48" cy="26"/>
            </a:xfrm>
            <a:custGeom>
              <a:avLst/>
              <a:gdLst>
                <a:gd name="T0" fmla="*/ 62 w 62"/>
                <a:gd name="T1" fmla="*/ 0 h 33"/>
                <a:gd name="T2" fmla="*/ 62 w 62"/>
                <a:gd name="T3" fmla="*/ 18 h 33"/>
                <a:gd name="T4" fmla="*/ 31 w 62"/>
                <a:gd name="T5" fmla="*/ 33 h 33"/>
                <a:gd name="T6" fmla="*/ 0 w 62"/>
                <a:gd name="T7" fmla="*/ 18 h 33"/>
                <a:gd name="T8" fmla="*/ 0 w 62"/>
                <a:gd name="T9" fmla="*/ 0 h 33"/>
                <a:gd name="T10" fmla="*/ 62 w 62"/>
                <a:gd name="T11" fmla="*/ 0 h 33"/>
              </a:gdLst>
              <a:ahLst/>
              <a:cxnLst>
                <a:cxn ang="0">
                  <a:pos x="T0" y="T1"/>
                </a:cxn>
                <a:cxn ang="0">
                  <a:pos x="T2" y="T3"/>
                </a:cxn>
                <a:cxn ang="0">
                  <a:pos x="T4" y="T5"/>
                </a:cxn>
                <a:cxn ang="0">
                  <a:pos x="T6" y="T7"/>
                </a:cxn>
                <a:cxn ang="0">
                  <a:pos x="T8" y="T9"/>
                </a:cxn>
                <a:cxn ang="0">
                  <a:pos x="T10" y="T11"/>
                </a:cxn>
              </a:cxnLst>
              <a:rect l="0" t="0" r="r" b="b"/>
              <a:pathLst>
                <a:path w="62" h="33">
                  <a:moveTo>
                    <a:pt x="62" y="0"/>
                  </a:moveTo>
                  <a:cubicBezTo>
                    <a:pt x="62" y="18"/>
                    <a:pt x="62" y="18"/>
                    <a:pt x="62" y="18"/>
                  </a:cubicBezTo>
                  <a:cubicBezTo>
                    <a:pt x="62" y="26"/>
                    <a:pt x="48" y="33"/>
                    <a:pt x="31" y="33"/>
                  </a:cubicBezTo>
                  <a:cubicBezTo>
                    <a:pt x="14" y="33"/>
                    <a:pt x="0" y="26"/>
                    <a:pt x="0" y="18"/>
                  </a:cubicBezTo>
                  <a:cubicBezTo>
                    <a:pt x="0" y="0"/>
                    <a:pt x="0" y="0"/>
                    <a:pt x="0" y="0"/>
                  </a:cubicBezTo>
                  <a:lnTo>
                    <a:pt x="6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42">
              <a:extLst>
                <a:ext uri="{FF2B5EF4-FFF2-40B4-BE49-F238E27FC236}">
                  <a16:creationId xmlns:a16="http://schemas.microsoft.com/office/drawing/2014/main" id="{E9553758-7B23-47BE-9C27-DC1713C0AA21}"/>
                </a:ext>
              </a:extLst>
            </p:cNvPr>
            <p:cNvSpPr>
              <a:spLocks/>
            </p:cNvSpPr>
            <p:nvPr/>
          </p:nvSpPr>
          <p:spPr bwMode="auto">
            <a:xfrm>
              <a:off x="1211" y="1017"/>
              <a:ext cx="48" cy="27"/>
            </a:xfrm>
            <a:custGeom>
              <a:avLst/>
              <a:gdLst>
                <a:gd name="T0" fmla="*/ 62 w 62"/>
                <a:gd name="T1" fmla="*/ 0 h 35"/>
                <a:gd name="T2" fmla="*/ 0 w 62"/>
                <a:gd name="T3" fmla="*/ 0 h 35"/>
                <a:gd name="T4" fmla="*/ 0 w 62"/>
                <a:gd name="T5" fmla="*/ 19 h 35"/>
                <a:gd name="T6" fmla="*/ 31 w 62"/>
                <a:gd name="T7" fmla="*/ 35 h 35"/>
                <a:gd name="T8" fmla="*/ 62 w 62"/>
                <a:gd name="T9" fmla="*/ 19 h 35"/>
                <a:gd name="T10" fmla="*/ 62 w 62"/>
                <a:gd name="T11" fmla="*/ 0 h 35"/>
              </a:gdLst>
              <a:ahLst/>
              <a:cxnLst>
                <a:cxn ang="0">
                  <a:pos x="T0" y="T1"/>
                </a:cxn>
                <a:cxn ang="0">
                  <a:pos x="T2" y="T3"/>
                </a:cxn>
                <a:cxn ang="0">
                  <a:pos x="T4" y="T5"/>
                </a:cxn>
                <a:cxn ang="0">
                  <a:pos x="T6" y="T7"/>
                </a:cxn>
                <a:cxn ang="0">
                  <a:pos x="T8" y="T9"/>
                </a:cxn>
                <a:cxn ang="0">
                  <a:pos x="T10" y="T11"/>
                </a:cxn>
              </a:cxnLst>
              <a:rect l="0" t="0" r="r" b="b"/>
              <a:pathLst>
                <a:path w="62" h="35">
                  <a:moveTo>
                    <a:pt x="62" y="0"/>
                  </a:moveTo>
                  <a:cubicBezTo>
                    <a:pt x="0" y="0"/>
                    <a:pt x="0" y="0"/>
                    <a:pt x="0" y="0"/>
                  </a:cubicBezTo>
                  <a:cubicBezTo>
                    <a:pt x="0" y="19"/>
                    <a:pt x="0" y="19"/>
                    <a:pt x="0" y="19"/>
                  </a:cubicBezTo>
                  <a:cubicBezTo>
                    <a:pt x="0" y="28"/>
                    <a:pt x="14" y="35"/>
                    <a:pt x="31" y="35"/>
                  </a:cubicBezTo>
                  <a:cubicBezTo>
                    <a:pt x="48" y="35"/>
                    <a:pt x="62" y="28"/>
                    <a:pt x="62" y="19"/>
                  </a:cubicBezTo>
                  <a:cubicBezTo>
                    <a:pt x="62" y="19"/>
                    <a:pt x="62" y="0"/>
                    <a:pt x="62"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43">
              <a:extLst>
                <a:ext uri="{FF2B5EF4-FFF2-40B4-BE49-F238E27FC236}">
                  <a16:creationId xmlns:a16="http://schemas.microsoft.com/office/drawing/2014/main" id="{BE42BCDB-1DA4-4F59-B383-F858798E1263}"/>
                </a:ext>
              </a:extLst>
            </p:cNvPr>
            <p:cNvSpPr>
              <a:spLocks/>
            </p:cNvSpPr>
            <p:nvPr/>
          </p:nvSpPr>
          <p:spPr bwMode="auto">
            <a:xfrm>
              <a:off x="1211" y="1007"/>
              <a:ext cx="48" cy="25"/>
            </a:xfrm>
            <a:custGeom>
              <a:avLst/>
              <a:gdLst>
                <a:gd name="T0" fmla="*/ 62 w 62"/>
                <a:gd name="T1" fmla="*/ 0 h 31"/>
                <a:gd name="T2" fmla="*/ 0 w 62"/>
                <a:gd name="T3" fmla="*/ 0 h 31"/>
                <a:gd name="T4" fmla="*/ 0 w 62"/>
                <a:gd name="T5" fmla="*/ 16 h 31"/>
                <a:gd name="T6" fmla="*/ 31 w 62"/>
                <a:gd name="T7" fmla="*/ 31 h 31"/>
                <a:gd name="T8" fmla="*/ 62 w 62"/>
                <a:gd name="T9" fmla="*/ 16 h 31"/>
                <a:gd name="T10" fmla="*/ 62 w 62"/>
                <a:gd name="T11" fmla="*/ 0 h 31"/>
              </a:gdLst>
              <a:ahLst/>
              <a:cxnLst>
                <a:cxn ang="0">
                  <a:pos x="T0" y="T1"/>
                </a:cxn>
                <a:cxn ang="0">
                  <a:pos x="T2" y="T3"/>
                </a:cxn>
                <a:cxn ang="0">
                  <a:pos x="T4" y="T5"/>
                </a:cxn>
                <a:cxn ang="0">
                  <a:pos x="T6" y="T7"/>
                </a:cxn>
                <a:cxn ang="0">
                  <a:pos x="T8" y="T9"/>
                </a:cxn>
                <a:cxn ang="0">
                  <a:pos x="T10" y="T11"/>
                </a:cxn>
              </a:cxnLst>
              <a:rect l="0" t="0" r="r" b="b"/>
              <a:pathLst>
                <a:path w="62" h="31">
                  <a:moveTo>
                    <a:pt x="62" y="0"/>
                  </a:moveTo>
                  <a:cubicBezTo>
                    <a:pt x="0" y="0"/>
                    <a:pt x="0" y="0"/>
                    <a:pt x="0" y="0"/>
                  </a:cubicBezTo>
                  <a:cubicBezTo>
                    <a:pt x="0" y="16"/>
                    <a:pt x="0" y="16"/>
                    <a:pt x="0" y="16"/>
                  </a:cubicBezTo>
                  <a:cubicBezTo>
                    <a:pt x="0" y="24"/>
                    <a:pt x="14" y="31"/>
                    <a:pt x="31" y="31"/>
                  </a:cubicBezTo>
                  <a:cubicBezTo>
                    <a:pt x="48" y="31"/>
                    <a:pt x="62" y="24"/>
                    <a:pt x="62" y="16"/>
                  </a:cubicBezTo>
                  <a:cubicBezTo>
                    <a:pt x="62" y="16"/>
                    <a:pt x="62" y="0"/>
                    <a:pt x="6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Oval 44">
              <a:extLst>
                <a:ext uri="{FF2B5EF4-FFF2-40B4-BE49-F238E27FC236}">
                  <a16:creationId xmlns:a16="http://schemas.microsoft.com/office/drawing/2014/main" id="{E26BB4AC-482D-4A5C-90F8-DC7B16BDE7A5}"/>
                </a:ext>
              </a:extLst>
            </p:cNvPr>
            <p:cNvSpPr>
              <a:spLocks noChangeArrowheads="1"/>
            </p:cNvSpPr>
            <p:nvPr/>
          </p:nvSpPr>
          <p:spPr bwMode="auto">
            <a:xfrm>
              <a:off x="1211" y="996"/>
              <a:ext cx="48" cy="24"/>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45">
              <a:extLst>
                <a:ext uri="{FF2B5EF4-FFF2-40B4-BE49-F238E27FC236}">
                  <a16:creationId xmlns:a16="http://schemas.microsoft.com/office/drawing/2014/main" id="{BA5B0F3E-E2E6-4501-9CAD-F85C4B1DA480}"/>
                </a:ext>
              </a:extLst>
            </p:cNvPr>
            <p:cNvSpPr>
              <a:spLocks/>
            </p:cNvSpPr>
            <p:nvPr/>
          </p:nvSpPr>
          <p:spPr bwMode="auto">
            <a:xfrm>
              <a:off x="1102" y="996"/>
              <a:ext cx="46" cy="18"/>
            </a:xfrm>
            <a:custGeom>
              <a:avLst/>
              <a:gdLst>
                <a:gd name="T0" fmla="*/ 16 w 59"/>
                <a:gd name="T1" fmla="*/ 21 h 22"/>
                <a:gd name="T2" fmla="*/ 17 w 59"/>
                <a:gd name="T3" fmla="*/ 22 h 22"/>
                <a:gd name="T4" fmla="*/ 59 w 59"/>
                <a:gd name="T5" fmla="*/ 22 h 22"/>
                <a:gd name="T6" fmla="*/ 59 w 59"/>
                <a:gd name="T7" fmla="*/ 14 h 22"/>
                <a:gd name="T8" fmla="*/ 28 w 59"/>
                <a:gd name="T9" fmla="*/ 0 h 22"/>
                <a:gd name="T10" fmla="*/ 0 w 59"/>
                <a:gd name="T11" fmla="*/ 9 h 22"/>
                <a:gd name="T12" fmla="*/ 16 w 59"/>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16" y="21"/>
                  </a:moveTo>
                  <a:cubicBezTo>
                    <a:pt x="17" y="22"/>
                    <a:pt x="17" y="22"/>
                    <a:pt x="17" y="22"/>
                  </a:cubicBezTo>
                  <a:cubicBezTo>
                    <a:pt x="17" y="22"/>
                    <a:pt x="42" y="22"/>
                    <a:pt x="59" y="22"/>
                  </a:cubicBezTo>
                  <a:cubicBezTo>
                    <a:pt x="59" y="14"/>
                    <a:pt x="59" y="14"/>
                    <a:pt x="59" y="14"/>
                  </a:cubicBezTo>
                  <a:cubicBezTo>
                    <a:pt x="58" y="6"/>
                    <a:pt x="45" y="0"/>
                    <a:pt x="28" y="0"/>
                  </a:cubicBezTo>
                  <a:cubicBezTo>
                    <a:pt x="15" y="0"/>
                    <a:pt x="4" y="4"/>
                    <a:pt x="0" y="9"/>
                  </a:cubicBezTo>
                  <a:cubicBezTo>
                    <a:pt x="3" y="16"/>
                    <a:pt x="8" y="20"/>
                    <a:pt x="16"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46">
              <a:extLst>
                <a:ext uri="{FF2B5EF4-FFF2-40B4-BE49-F238E27FC236}">
                  <a16:creationId xmlns:a16="http://schemas.microsoft.com/office/drawing/2014/main" id="{0DFD2EA1-FC10-4B7D-AFC0-46FAD20FC4EF}"/>
                </a:ext>
              </a:extLst>
            </p:cNvPr>
            <p:cNvSpPr>
              <a:spLocks/>
            </p:cNvSpPr>
            <p:nvPr/>
          </p:nvSpPr>
          <p:spPr bwMode="auto">
            <a:xfrm>
              <a:off x="1100" y="963"/>
              <a:ext cx="80" cy="51"/>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6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6" y="16"/>
                    <a:pt x="74" y="16"/>
                    <a:pt x="73" y="16"/>
                  </a:cubicBezTo>
                  <a:cubicBezTo>
                    <a:pt x="70" y="7"/>
                    <a:pt x="61" y="0"/>
                    <a:pt x="50" y="0"/>
                  </a:cubicBezTo>
                  <a:cubicBezTo>
                    <a:pt x="38" y="0"/>
                    <a:pt x="27" y="9"/>
                    <a:pt x="26" y="22"/>
                  </a:cubicBezTo>
                  <a:cubicBezTo>
                    <a:pt x="25" y="21"/>
                    <a:pt x="23" y="21"/>
                    <a:pt x="21" y="21"/>
                  </a:cubicBezTo>
                  <a:cubicBezTo>
                    <a:pt x="10" y="21"/>
                    <a:pt x="1" y="29"/>
                    <a:pt x="0" y="39"/>
                  </a:cubicBezTo>
                  <a:cubicBezTo>
                    <a:pt x="1" y="38"/>
                    <a:pt x="3" y="37"/>
                    <a:pt x="5" y="37"/>
                  </a:cubicBezTo>
                  <a:cubicBezTo>
                    <a:pt x="12" y="33"/>
                    <a:pt x="21" y="31"/>
                    <a:pt x="30" y="31"/>
                  </a:cubicBezTo>
                  <a:cubicBezTo>
                    <a:pt x="40" y="31"/>
                    <a:pt x="49" y="33"/>
                    <a:pt x="56" y="37"/>
                  </a:cubicBezTo>
                  <a:cubicBezTo>
                    <a:pt x="64"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4"/>
                    <a:pt x="101" y="53"/>
                    <a:pt x="101" y="40"/>
                  </a:cubicBezTo>
                  <a:cubicBezTo>
                    <a:pt x="101" y="27"/>
                    <a:pt x="90" y="16"/>
                    <a:pt x="77"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47">
              <a:extLst>
                <a:ext uri="{FF2B5EF4-FFF2-40B4-BE49-F238E27FC236}">
                  <a16:creationId xmlns:a16="http://schemas.microsoft.com/office/drawing/2014/main" id="{D6392E8C-BD35-44E4-8205-EB4F3204C1C2}"/>
                </a:ext>
              </a:extLst>
            </p:cNvPr>
            <p:cNvSpPr>
              <a:spLocks/>
            </p:cNvSpPr>
            <p:nvPr/>
          </p:nvSpPr>
          <p:spPr bwMode="auto">
            <a:xfrm>
              <a:off x="1100" y="1033"/>
              <a:ext cx="48" cy="28"/>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48">
              <a:extLst>
                <a:ext uri="{FF2B5EF4-FFF2-40B4-BE49-F238E27FC236}">
                  <a16:creationId xmlns:a16="http://schemas.microsoft.com/office/drawing/2014/main" id="{CE615C94-6BE7-4E84-B419-544ABAD2C1B4}"/>
                </a:ext>
              </a:extLst>
            </p:cNvPr>
            <p:cNvSpPr>
              <a:spLocks/>
            </p:cNvSpPr>
            <p:nvPr/>
          </p:nvSpPr>
          <p:spPr bwMode="auto">
            <a:xfrm>
              <a:off x="1100" y="1030"/>
              <a:ext cx="48" cy="26"/>
            </a:xfrm>
            <a:custGeom>
              <a:avLst/>
              <a:gdLst>
                <a:gd name="T0" fmla="*/ 61 w 61"/>
                <a:gd name="T1" fmla="*/ 0 h 33"/>
                <a:gd name="T2" fmla="*/ 61 w 61"/>
                <a:gd name="T3" fmla="*/ 18 h 33"/>
                <a:gd name="T4" fmla="*/ 30 w 61"/>
                <a:gd name="T5" fmla="*/ 33 h 33"/>
                <a:gd name="T6" fmla="*/ 0 w 61"/>
                <a:gd name="T7" fmla="*/ 18 h 33"/>
                <a:gd name="T8" fmla="*/ 0 w 61"/>
                <a:gd name="T9" fmla="*/ 0 h 33"/>
                <a:gd name="T10" fmla="*/ 61 w 61"/>
                <a:gd name="T11" fmla="*/ 0 h 33"/>
              </a:gdLst>
              <a:ahLst/>
              <a:cxnLst>
                <a:cxn ang="0">
                  <a:pos x="T0" y="T1"/>
                </a:cxn>
                <a:cxn ang="0">
                  <a:pos x="T2" y="T3"/>
                </a:cxn>
                <a:cxn ang="0">
                  <a:pos x="T4" y="T5"/>
                </a:cxn>
                <a:cxn ang="0">
                  <a:pos x="T6" y="T7"/>
                </a:cxn>
                <a:cxn ang="0">
                  <a:pos x="T8" y="T9"/>
                </a:cxn>
                <a:cxn ang="0">
                  <a:pos x="T10" y="T11"/>
                </a:cxn>
              </a:cxnLst>
              <a:rect l="0" t="0" r="r" b="b"/>
              <a:pathLst>
                <a:path w="61" h="33">
                  <a:moveTo>
                    <a:pt x="61" y="0"/>
                  </a:moveTo>
                  <a:cubicBezTo>
                    <a:pt x="61" y="18"/>
                    <a:pt x="61" y="18"/>
                    <a:pt x="61" y="18"/>
                  </a:cubicBezTo>
                  <a:cubicBezTo>
                    <a:pt x="61" y="26"/>
                    <a:pt x="47" y="33"/>
                    <a:pt x="30" y="33"/>
                  </a:cubicBezTo>
                  <a:cubicBezTo>
                    <a:pt x="13" y="33"/>
                    <a:pt x="0" y="26"/>
                    <a:pt x="0" y="18"/>
                  </a:cubicBezTo>
                  <a:cubicBezTo>
                    <a:pt x="0" y="0"/>
                    <a:pt x="0" y="0"/>
                    <a:pt x="0" y="0"/>
                  </a:cubicBezTo>
                  <a:lnTo>
                    <a:pt x="6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49">
              <a:extLst>
                <a:ext uri="{FF2B5EF4-FFF2-40B4-BE49-F238E27FC236}">
                  <a16:creationId xmlns:a16="http://schemas.microsoft.com/office/drawing/2014/main" id="{0A17DAE0-E160-4858-B083-693D0D45A86F}"/>
                </a:ext>
              </a:extLst>
            </p:cNvPr>
            <p:cNvSpPr>
              <a:spLocks/>
            </p:cNvSpPr>
            <p:nvPr/>
          </p:nvSpPr>
          <p:spPr bwMode="auto">
            <a:xfrm>
              <a:off x="1100" y="1017"/>
              <a:ext cx="48" cy="27"/>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50">
              <a:extLst>
                <a:ext uri="{FF2B5EF4-FFF2-40B4-BE49-F238E27FC236}">
                  <a16:creationId xmlns:a16="http://schemas.microsoft.com/office/drawing/2014/main" id="{0C343725-477B-43A6-AC1D-7C21B1663D03}"/>
                </a:ext>
              </a:extLst>
            </p:cNvPr>
            <p:cNvSpPr>
              <a:spLocks/>
            </p:cNvSpPr>
            <p:nvPr/>
          </p:nvSpPr>
          <p:spPr bwMode="auto">
            <a:xfrm>
              <a:off x="1100" y="1007"/>
              <a:ext cx="48" cy="25"/>
            </a:xfrm>
            <a:custGeom>
              <a:avLst/>
              <a:gdLst>
                <a:gd name="T0" fmla="*/ 61 w 61"/>
                <a:gd name="T1" fmla="*/ 0 h 31"/>
                <a:gd name="T2" fmla="*/ 0 w 61"/>
                <a:gd name="T3" fmla="*/ 0 h 31"/>
                <a:gd name="T4" fmla="*/ 0 w 61"/>
                <a:gd name="T5" fmla="*/ 16 h 31"/>
                <a:gd name="T6" fmla="*/ 30 w 61"/>
                <a:gd name="T7" fmla="*/ 31 h 31"/>
                <a:gd name="T8" fmla="*/ 61 w 61"/>
                <a:gd name="T9" fmla="*/ 16 h 31"/>
                <a:gd name="T10" fmla="*/ 61 w 61"/>
                <a:gd name="T11" fmla="*/ 0 h 31"/>
              </a:gdLst>
              <a:ahLst/>
              <a:cxnLst>
                <a:cxn ang="0">
                  <a:pos x="T0" y="T1"/>
                </a:cxn>
                <a:cxn ang="0">
                  <a:pos x="T2" y="T3"/>
                </a:cxn>
                <a:cxn ang="0">
                  <a:pos x="T4" y="T5"/>
                </a:cxn>
                <a:cxn ang="0">
                  <a:pos x="T6" y="T7"/>
                </a:cxn>
                <a:cxn ang="0">
                  <a:pos x="T8" y="T9"/>
                </a:cxn>
                <a:cxn ang="0">
                  <a:pos x="T10" y="T11"/>
                </a:cxn>
              </a:cxnLst>
              <a:rect l="0" t="0" r="r" b="b"/>
              <a:pathLst>
                <a:path w="61" h="31">
                  <a:moveTo>
                    <a:pt x="61" y="0"/>
                  </a:moveTo>
                  <a:cubicBezTo>
                    <a:pt x="0" y="0"/>
                    <a:pt x="0" y="0"/>
                    <a:pt x="0" y="0"/>
                  </a:cubicBezTo>
                  <a:cubicBezTo>
                    <a:pt x="0" y="16"/>
                    <a:pt x="0" y="16"/>
                    <a:pt x="0" y="16"/>
                  </a:cubicBezTo>
                  <a:cubicBezTo>
                    <a:pt x="0" y="24"/>
                    <a:pt x="13" y="31"/>
                    <a:pt x="30" y="31"/>
                  </a:cubicBezTo>
                  <a:cubicBezTo>
                    <a:pt x="47" y="31"/>
                    <a:pt x="61" y="24"/>
                    <a:pt x="61" y="16"/>
                  </a:cubicBezTo>
                  <a:cubicBezTo>
                    <a:pt x="61" y="16"/>
                    <a:pt x="61" y="0"/>
                    <a:pt x="6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Oval 51">
              <a:extLst>
                <a:ext uri="{FF2B5EF4-FFF2-40B4-BE49-F238E27FC236}">
                  <a16:creationId xmlns:a16="http://schemas.microsoft.com/office/drawing/2014/main" id="{DD1FFA1A-8628-4FB6-AC4E-EE65A47D0012}"/>
                </a:ext>
              </a:extLst>
            </p:cNvPr>
            <p:cNvSpPr>
              <a:spLocks noChangeArrowheads="1"/>
            </p:cNvSpPr>
            <p:nvPr/>
          </p:nvSpPr>
          <p:spPr bwMode="auto">
            <a:xfrm>
              <a:off x="1100" y="996"/>
              <a:ext cx="48" cy="24"/>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52">
              <a:extLst>
                <a:ext uri="{FF2B5EF4-FFF2-40B4-BE49-F238E27FC236}">
                  <a16:creationId xmlns:a16="http://schemas.microsoft.com/office/drawing/2014/main" id="{FEF14DA2-EC04-454F-89B1-829634EFB691}"/>
                </a:ext>
              </a:extLst>
            </p:cNvPr>
            <p:cNvSpPr>
              <a:spLocks/>
            </p:cNvSpPr>
            <p:nvPr/>
          </p:nvSpPr>
          <p:spPr bwMode="auto">
            <a:xfrm>
              <a:off x="988" y="885"/>
              <a:ext cx="303" cy="64"/>
            </a:xfrm>
            <a:custGeom>
              <a:avLst/>
              <a:gdLst>
                <a:gd name="T0" fmla="*/ 155 w 303"/>
                <a:gd name="T1" fmla="*/ 31 h 64"/>
                <a:gd name="T2" fmla="*/ 155 w 303"/>
                <a:gd name="T3" fmla="*/ 0 h 64"/>
                <a:gd name="T4" fmla="*/ 147 w 303"/>
                <a:gd name="T5" fmla="*/ 0 h 64"/>
                <a:gd name="T6" fmla="*/ 147 w 303"/>
                <a:gd name="T7" fmla="*/ 31 h 64"/>
                <a:gd name="T8" fmla="*/ 0 w 303"/>
                <a:gd name="T9" fmla="*/ 31 h 64"/>
                <a:gd name="T10" fmla="*/ 0 w 303"/>
                <a:gd name="T11" fmla="*/ 64 h 64"/>
                <a:gd name="T12" fmla="*/ 9 w 303"/>
                <a:gd name="T13" fmla="*/ 64 h 64"/>
                <a:gd name="T14" fmla="*/ 9 w 303"/>
                <a:gd name="T15" fmla="*/ 39 h 64"/>
                <a:gd name="T16" fmla="*/ 147 w 303"/>
                <a:gd name="T17" fmla="*/ 39 h 64"/>
                <a:gd name="T18" fmla="*/ 147 w 303"/>
                <a:gd name="T19" fmla="*/ 64 h 64"/>
                <a:gd name="T20" fmla="*/ 155 w 303"/>
                <a:gd name="T21" fmla="*/ 64 h 64"/>
                <a:gd name="T22" fmla="*/ 155 w 303"/>
                <a:gd name="T23" fmla="*/ 39 h 64"/>
                <a:gd name="T24" fmla="*/ 295 w 303"/>
                <a:gd name="T25" fmla="*/ 39 h 64"/>
                <a:gd name="T26" fmla="*/ 295 w 303"/>
                <a:gd name="T27" fmla="*/ 64 h 64"/>
                <a:gd name="T28" fmla="*/ 303 w 303"/>
                <a:gd name="T29" fmla="*/ 64 h 64"/>
                <a:gd name="T30" fmla="*/ 303 w 303"/>
                <a:gd name="T31" fmla="*/ 31 h 64"/>
                <a:gd name="T32" fmla="*/ 155 w 303"/>
                <a:gd name="T33"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64">
                  <a:moveTo>
                    <a:pt x="155" y="31"/>
                  </a:moveTo>
                  <a:lnTo>
                    <a:pt x="155" y="0"/>
                  </a:lnTo>
                  <a:lnTo>
                    <a:pt x="147" y="0"/>
                  </a:lnTo>
                  <a:lnTo>
                    <a:pt x="147" y="31"/>
                  </a:lnTo>
                  <a:lnTo>
                    <a:pt x="0" y="31"/>
                  </a:lnTo>
                  <a:lnTo>
                    <a:pt x="0" y="64"/>
                  </a:lnTo>
                  <a:lnTo>
                    <a:pt x="9" y="64"/>
                  </a:lnTo>
                  <a:lnTo>
                    <a:pt x="9" y="39"/>
                  </a:lnTo>
                  <a:lnTo>
                    <a:pt x="147" y="39"/>
                  </a:lnTo>
                  <a:lnTo>
                    <a:pt x="147" y="64"/>
                  </a:lnTo>
                  <a:lnTo>
                    <a:pt x="155" y="64"/>
                  </a:lnTo>
                  <a:lnTo>
                    <a:pt x="155" y="39"/>
                  </a:lnTo>
                  <a:lnTo>
                    <a:pt x="295" y="39"/>
                  </a:lnTo>
                  <a:lnTo>
                    <a:pt x="295" y="64"/>
                  </a:lnTo>
                  <a:lnTo>
                    <a:pt x="303" y="64"/>
                  </a:lnTo>
                  <a:lnTo>
                    <a:pt x="303" y="31"/>
                  </a:lnTo>
                  <a:lnTo>
                    <a:pt x="15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Rectangle 53">
              <a:extLst>
                <a:ext uri="{FF2B5EF4-FFF2-40B4-BE49-F238E27FC236}">
                  <a16:creationId xmlns:a16="http://schemas.microsoft.com/office/drawing/2014/main" id="{1AA49DCB-1019-4B08-9DE1-B6DA30B282DD}"/>
                </a:ext>
              </a:extLst>
            </p:cNvPr>
            <p:cNvSpPr>
              <a:spLocks noChangeArrowheads="1"/>
            </p:cNvSpPr>
            <p:nvPr/>
          </p:nvSpPr>
          <p:spPr bwMode="auto">
            <a:xfrm>
              <a:off x="1100" y="788"/>
              <a:ext cx="80" cy="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54">
              <a:extLst>
                <a:ext uri="{FF2B5EF4-FFF2-40B4-BE49-F238E27FC236}">
                  <a16:creationId xmlns:a16="http://schemas.microsoft.com/office/drawing/2014/main" id="{95B4E02C-2A12-4C4B-8D1F-5D736363CBF3}"/>
                </a:ext>
              </a:extLst>
            </p:cNvPr>
            <p:cNvSpPr>
              <a:spLocks noChangeArrowheads="1"/>
            </p:cNvSpPr>
            <p:nvPr/>
          </p:nvSpPr>
          <p:spPr bwMode="auto">
            <a:xfrm>
              <a:off x="1108" y="797"/>
              <a:ext cx="64" cy="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55">
              <a:extLst>
                <a:ext uri="{FF2B5EF4-FFF2-40B4-BE49-F238E27FC236}">
                  <a16:creationId xmlns:a16="http://schemas.microsoft.com/office/drawing/2014/main" id="{F96A0309-C639-4BE7-A17D-C3BAA8945781}"/>
                </a:ext>
              </a:extLst>
            </p:cNvPr>
            <p:cNvSpPr>
              <a:spLocks noEditPoints="1"/>
            </p:cNvSpPr>
            <p:nvPr/>
          </p:nvSpPr>
          <p:spPr bwMode="auto">
            <a:xfrm>
              <a:off x="1100" y="788"/>
              <a:ext cx="80" cy="81"/>
            </a:xfrm>
            <a:custGeom>
              <a:avLst/>
              <a:gdLst>
                <a:gd name="T0" fmla="*/ 80 w 80"/>
                <a:gd name="T1" fmla="*/ 64 h 81"/>
                <a:gd name="T2" fmla="*/ 80 w 80"/>
                <a:gd name="T3" fmla="*/ 0 h 81"/>
                <a:gd name="T4" fmla="*/ 0 w 80"/>
                <a:gd name="T5" fmla="*/ 0 h 81"/>
                <a:gd name="T6" fmla="*/ 0 w 80"/>
                <a:gd name="T7" fmla="*/ 64 h 81"/>
                <a:gd name="T8" fmla="*/ 34 w 80"/>
                <a:gd name="T9" fmla="*/ 64 h 81"/>
                <a:gd name="T10" fmla="*/ 34 w 80"/>
                <a:gd name="T11" fmla="*/ 72 h 81"/>
                <a:gd name="T12" fmla="*/ 0 w 80"/>
                <a:gd name="T13" fmla="*/ 72 h 81"/>
                <a:gd name="T14" fmla="*/ 0 w 80"/>
                <a:gd name="T15" fmla="*/ 81 h 81"/>
                <a:gd name="T16" fmla="*/ 80 w 80"/>
                <a:gd name="T17" fmla="*/ 81 h 81"/>
                <a:gd name="T18" fmla="*/ 80 w 80"/>
                <a:gd name="T19" fmla="*/ 72 h 81"/>
                <a:gd name="T20" fmla="*/ 46 w 80"/>
                <a:gd name="T21" fmla="*/ 72 h 81"/>
                <a:gd name="T22" fmla="*/ 46 w 80"/>
                <a:gd name="T23" fmla="*/ 64 h 81"/>
                <a:gd name="T24" fmla="*/ 80 w 80"/>
                <a:gd name="T25" fmla="*/ 64 h 81"/>
                <a:gd name="T26" fmla="*/ 8 w 80"/>
                <a:gd name="T27" fmla="*/ 9 h 81"/>
                <a:gd name="T28" fmla="*/ 72 w 80"/>
                <a:gd name="T29" fmla="*/ 9 h 81"/>
                <a:gd name="T30" fmla="*/ 72 w 80"/>
                <a:gd name="T31" fmla="*/ 55 h 81"/>
                <a:gd name="T32" fmla="*/ 8 w 80"/>
                <a:gd name="T33" fmla="*/ 55 h 81"/>
                <a:gd name="T34" fmla="*/ 8 w 80"/>
                <a:gd name="T35"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81">
                  <a:moveTo>
                    <a:pt x="80" y="64"/>
                  </a:moveTo>
                  <a:lnTo>
                    <a:pt x="80" y="0"/>
                  </a:lnTo>
                  <a:lnTo>
                    <a:pt x="0" y="0"/>
                  </a:lnTo>
                  <a:lnTo>
                    <a:pt x="0" y="64"/>
                  </a:lnTo>
                  <a:lnTo>
                    <a:pt x="34" y="64"/>
                  </a:lnTo>
                  <a:lnTo>
                    <a:pt x="34" y="72"/>
                  </a:lnTo>
                  <a:lnTo>
                    <a:pt x="0" y="72"/>
                  </a:lnTo>
                  <a:lnTo>
                    <a:pt x="0" y="81"/>
                  </a:lnTo>
                  <a:lnTo>
                    <a:pt x="80" y="81"/>
                  </a:lnTo>
                  <a:lnTo>
                    <a:pt x="80" y="72"/>
                  </a:lnTo>
                  <a:lnTo>
                    <a:pt x="46" y="72"/>
                  </a:lnTo>
                  <a:lnTo>
                    <a:pt x="46" y="64"/>
                  </a:lnTo>
                  <a:lnTo>
                    <a:pt x="80" y="64"/>
                  </a:lnTo>
                  <a:close/>
                  <a:moveTo>
                    <a:pt x="8" y="9"/>
                  </a:moveTo>
                  <a:lnTo>
                    <a:pt x="72" y="9"/>
                  </a:lnTo>
                  <a:lnTo>
                    <a:pt x="72" y="55"/>
                  </a:lnTo>
                  <a:lnTo>
                    <a:pt x="8" y="55"/>
                  </a:lnTo>
                  <a:lnTo>
                    <a:pt x="8"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3" name="Group 38" descr="data, cloud, scale">
            <a:extLst>
              <a:ext uri="{FF2B5EF4-FFF2-40B4-BE49-F238E27FC236}">
                <a16:creationId xmlns:a16="http://schemas.microsoft.com/office/drawing/2014/main" id="{EDA591D1-F281-4186-BC37-E186592A7FC8}"/>
              </a:ext>
            </a:extLst>
          </p:cNvPr>
          <p:cNvGrpSpPr>
            <a:grpSpLocks noChangeAspect="1"/>
          </p:cNvGrpSpPr>
          <p:nvPr/>
        </p:nvGrpSpPr>
        <p:grpSpPr bwMode="auto">
          <a:xfrm>
            <a:off x="10856704" y="2224853"/>
            <a:ext cx="422275" cy="422275"/>
            <a:chOff x="6956" y="798"/>
            <a:chExt cx="266" cy="266"/>
          </a:xfrm>
        </p:grpSpPr>
        <p:sp>
          <p:nvSpPr>
            <p:cNvPr id="124" name="AutoShape 37">
              <a:extLst>
                <a:ext uri="{FF2B5EF4-FFF2-40B4-BE49-F238E27FC236}">
                  <a16:creationId xmlns:a16="http://schemas.microsoft.com/office/drawing/2014/main" id="{FF916046-2B05-465A-BE06-1ABE41325C53}"/>
                </a:ext>
              </a:extLst>
            </p:cNvPr>
            <p:cNvSpPr>
              <a:spLocks noChangeAspect="1" noChangeArrowheads="1" noTextEdit="1"/>
            </p:cNvSpPr>
            <p:nvPr/>
          </p:nvSpPr>
          <p:spPr bwMode="auto">
            <a:xfrm>
              <a:off x="6956" y="798"/>
              <a:ext cx="26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39">
              <a:extLst>
                <a:ext uri="{FF2B5EF4-FFF2-40B4-BE49-F238E27FC236}">
                  <a16:creationId xmlns:a16="http://schemas.microsoft.com/office/drawing/2014/main" id="{D87897FF-07AD-430A-B675-880D693FAFE1}"/>
                </a:ext>
              </a:extLst>
            </p:cNvPr>
            <p:cNvSpPr>
              <a:spLocks/>
            </p:cNvSpPr>
            <p:nvPr/>
          </p:nvSpPr>
          <p:spPr bwMode="auto">
            <a:xfrm>
              <a:off x="7169" y="938"/>
              <a:ext cx="52" cy="82"/>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40">
              <a:extLst>
                <a:ext uri="{FF2B5EF4-FFF2-40B4-BE49-F238E27FC236}">
                  <a16:creationId xmlns:a16="http://schemas.microsoft.com/office/drawing/2014/main" id="{F2A3B2D2-E1E1-4318-A32C-14CD0F46165D}"/>
                </a:ext>
              </a:extLst>
            </p:cNvPr>
            <p:cNvSpPr>
              <a:spLocks/>
            </p:cNvSpPr>
            <p:nvPr/>
          </p:nvSpPr>
          <p:spPr bwMode="auto">
            <a:xfrm>
              <a:off x="6956" y="842"/>
              <a:ext cx="54" cy="82"/>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41">
              <a:extLst>
                <a:ext uri="{FF2B5EF4-FFF2-40B4-BE49-F238E27FC236}">
                  <a16:creationId xmlns:a16="http://schemas.microsoft.com/office/drawing/2014/main" id="{8A3D4249-FEDE-4501-B378-913F4B876C29}"/>
                </a:ext>
              </a:extLst>
            </p:cNvPr>
            <p:cNvSpPr>
              <a:spLocks/>
            </p:cNvSpPr>
            <p:nvPr/>
          </p:nvSpPr>
          <p:spPr bwMode="auto">
            <a:xfrm>
              <a:off x="7000" y="1010"/>
              <a:ext cx="82" cy="5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42">
              <a:extLst>
                <a:ext uri="{FF2B5EF4-FFF2-40B4-BE49-F238E27FC236}">
                  <a16:creationId xmlns:a16="http://schemas.microsoft.com/office/drawing/2014/main" id="{26EEB34F-F180-4CE0-8316-0E700EF04362}"/>
                </a:ext>
              </a:extLst>
            </p:cNvPr>
            <p:cNvSpPr>
              <a:spLocks/>
            </p:cNvSpPr>
            <p:nvPr/>
          </p:nvSpPr>
          <p:spPr bwMode="auto">
            <a:xfrm>
              <a:off x="6956" y="938"/>
              <a:ext cx="54" cy="82"/>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43">
              <a:extLst>
                <a:ext uri="{FF2B5EF4-FFF2-40B4-BE49-F238E27FC236}">
                  <a16:creationId xmlns:a16="http://schemas.microsoft.com/office/drawing/2014/main" id="{42946BD7-1404-4F09-BF20-6845017E707D}"/>
                </a:ext>
              </a:extLst>
            </p:cNvPr>
            <p:cNvSpPr>
              <a:spLocks/>
            </p:cNvSpPr>
            <p:nvPr/>
          </p:nvSpPr>
          <p:spPr bwMode="auto">
            <a:xfrm>
              <a:off x="7169" y="842"/>
              <a:ext cx="52" cy="82"/>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44">
              <a:extLst>
                <a:ext uri="{FF2B5EF4-FFF2-40B4-BE49-F238E27FC236}">
                  <a16:creationId xmlns:a16="http://schemas.microsoft.com/office/drawing/2014/main" id="{91DCE564-FC06-4E67-806A-EFD26C8D3FBD}"/>
                </a:ext>
              </a:extLst>
            </p:cNvPr>
            <p:cNvSpPr>
              <a:spLocks/>
            </p:cNvSpPr>
            <p:nvPr/>
          </p:nvSpPr>
          <p:spPr bwMode="auto">
            <a:xfrm>
              <a:off x="7096" y="1010"/>
              <a:ext cx="82" cy="5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45">
              <a:extLst>
                <a:ext uri="{FF2B5EF4-FFF2-40B4-BE49-F238E27FC236}">
                  <a16:creationId xmlns:a16="http://schemas.microsoft.com/office/drawing/2014/main" id="{AC95DDCC-6029-4576-BB24-060A21B8E306}"/>
                </a:ext>
              </a:extLst>
            </p:cNvPr>
            <p:cNvSpPr>
              <a:spLocks/>
            </p:cNvSpPr>
            <p:nvPr/>
          </p:nvSpPr>
          <p:spPr bwMode="auto">
            <a:xfrm>
              <a:off x="7097" y="798"/>
              <a:ext cx="81" cy="5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46">
              <a:extLst>
                <a:ext uri="{FF2B5EF4-FFF2-40B4-BE49-F238E27FC236}">
                  <a16:creationId xmlns:a16="http://schemas.microsoft.com/office/drawing/2014/main" id="{A6786743-8C01-4DE6-B674-338924095A86}"/>
                </a:ext>
              </a:extLst>
            </p:cNvPr>
            <p:cNvSpPr>
              <a:spLocks/>
            </p:cNvSpPr>
            <p:nvPr/>
          </p:nvSpPr>
          <p:spPr bwMode="auto">
            <a:xfrm>
              <a:off x="7000" y="798"/>
              <a:ext cx="82" cy="53"/>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47">
              <a:extLst>
                <a:ext uri="{FF2B5EF4-FFF2-40B4-BE49-F238E27FC236}">
                  <a16:creationId xmlns:a16="http://schemas.microsoft.com/office/drawing/2014/main" id="{2B4AAE08-8322-44CC-84F5-9AC94DBCD9D1}"/>
                </a:ext>
              </a:extLst>
            </p:cNvPr>
            <p:cNvSpPr>
              <a:spLocks/>
            </p:cNvSpPr>
            <p:nvPr/>
          </p:nvSpPr>
          <p:spPr bwMode="auto">
            <a:xfrm>
              <a:off x="7019" y="883"/>
              <a:ext cx="141" cy="83"/>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4" name="engineer assistance" descr="engineer, assistance">
            <a:extLst>
              <a:ext uri="{FF2B5EF4-FFF2-40B4-BE49-F238E27FC236}">
                <a16:creationId xmlns:a16="http://schemas.microsoft.com/office/drawing/2014/main" id="{B79E8761-FC4A-4742-90EC-A5493707E7EB}"/>
              </a:ext>
            </a:extLst>
          </p:cNvPr>
          <p:cNvGrpSpPr/>
          <p:nvPr/>
        </p:nvGrpSpPr>
        <p:grpSpPr>
          <a:xfrm>
            <a:off x="1398714" y="5731820"/>
            <a:ext cx="435026" cy="435024"/>
            <a:chOff x="6339155" y="5746544"/>
            <a:chExt cx="435026" cy="435024"/>
          </a:xfrm>
        </p:grpSpPr>
        <p:sp>
          <p:nvSpPr>
            <p:cNvPr id="135" name="Freeform: Shape 134">
              <a:extLst>
                <a:ext uri="{FF2B5EF4-FFF2-40B4-BE49-F238E27FC236}">
                  <a16:creationId xmlns:a16="http://schemas.microsoft.com/office/drawing/2014/main" id="{60DC3024-B4D6-4E56-B729-94EB61808E95}"/>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925E5D50-4276-404B-8D7F-C575F52CC41B}"/>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45A732E5-D2E6-40F0-BE91-0391D0552192}"/>
              </a:ext>
            </a:extLst>
          </p:cNvPr>
          <p:cNvGrpSpPr/>
          <p:nvPr/>
        </p:nvGrpSpPr>
        <p:grpSpPr>
          <a:xfrm>
            <a:off x="0" y="6494753"/>
            <a:ext cx="12192000" cy="472960"/>
            <a:chOff x="0" y="6494753"/>
            <a:chExt cx="12192000" cy="472960"/>
          </a:xfrm>
        </p:grpSpPr>
        <p:sp>
          <p:nvSpPr>
            <p:cNvPr id="138" name="Rectangle 137">
              <a:extLst>
                <a:ext uri="{FF2B5EF4-FFF2-40B4-BE49-F238E27FC236}">
                  <a16:creationId xmlns:a16="http://schemas.microsoft.com/office/drawing/2014/main" id="{D284C2F8-6D6F-4E54-B7CE-C43F3A5F4E92}"/>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TextBox 138">
              <a:extLst>
                <a:ext uri="{FF2B5EF4-FFF2-40B4-BE49-F238E27FC236}">
                  <a16:creationId xmlns:a16="http://schemas.microsoft.com/office/drawing/2014/main" id="{CE57EE57-83CD-4E28-93D2-7CDBD548224B}"/>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28500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7C86144A-EEDF-4C5A-9C43-C14E0C26A558}"/>
              </a:ext>
              <a:ext uri="{C183D7F6-B498-43B3-948B-1728B52AA6E4}">
                <adec:decorative xmlns:adec="http://schemas.microsoft.com/office/drawing/2017/decorative" val="1"/>
              </a:ext>
            </a:extLst>
          </p:cNvPr>
          <p:cNvGrpSpPr/>
          <p:nvPr/>
        </p:nvGrpSpPr>
        <p:grpSpPr>
          <a:xfrm>
            <a:off x="5258246" y="5072975"/>
            <a:ext cx="1842220" cy="1532404"/>
            <a:chOff x="5258246" y="5072975"/>
            <a:chExt cx="1842220" cy="1532404"/>
          </a:xfrm>
        </p:grpSpPr>
        <p:pic>
          <p:nvPicPr>
            <p:cNvPr id="54" name="Picture 53">
              <a:extLst>
                <a:ext uri="{FF2B5EF4-FFF2-40B4-BE49-F238E27FC236}">
                  <a16:creationId xmlns:a16="http://schemas.microsoft.com/office/drawing/2014/main" id="{C0A70860-3E4C-4BC9-9CF9-AFAF8EB89C00}"/>
                </a:ext>
              </a:extLst>
            </p:cNvPr>
            <p:cNvPicPr>
              <a:picLocks noChangeAspect="1"/>
            </p:cNvPicPr>
            <p:nvPr/>
          </p:nvPicPr>
          <p:blipFill>
            <a:blip r:embed="rId2"/>
            <a:stretch>
              <a:fillRect/>
            </a:stretch>
          </p:blipFill>
          <p:spPr>
            <a:xfrm>
              <a:off x="5258246" y="5108049"/>
              <a:ext cx="1842220" cy="1497330"/>
            </a:xfrm>
            <a:prstGeom prst="rect">
              <a:avLst/>
            </a:prstGeom>
          </p:spPr>
        </p:pic>
        <p:sp>
          <p:nvSpPr>
            <p:cNvPr id="55" name="Rectangle 54">
              <a:extLst>
                <a:ext uri="{FF2B5EF4-FFF2-40B4-BE49-F238E27FC236}">
                  <a16:creationId xmlns:a16="http://schemas.microsoft.com/office/drawing/2014/main" id="{B8FF40DD-15AD-414D-8B49-295D94343D09}"/>
                </a:ext>
              </a:extLst>
            </p:cNvPr>
            <p:cNvSpPr/>
            <p:nvPr/>
          </p:nvSpPr>
          <p:spPr bwMode="auto">
            <a:xfrm>
              <a:off x="5299508" y="5096483"/>
              <a:ext cx="175107" cy="1652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024DBCA1-C33C-4563-AB53-C105F002FA5E}"/>
                </a:ext>
              </a:extLst>
            </p:cNvPr>
            <p:cNvSpPr/>
            <p:nvPr/>
          </p:nvSpPr>
          <p:spPr bwMode="auto">
            <a:xfrm>
              <a:off x="6925359" y="5072975"/>
              <a:ext cx="175107" cy="1652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 name="Picture 51">
            <a:extLst>
              <a:ext uri="{FF2B5EF4-FFF2-40B4-BE49-F238E27FC236}">
                <a16:creationId xmlns:a16="http://schemas.microsoft.com/office/drawing/2014/main" id="{51B01A0A-A502-48CC-91B7-F0EE414F17D7}"/>
              </a:ext>
              <a:ext uri="{C183D7F6-B498-43B3-948B-1728B52AA6E4}">
                <adec:decorative xmlns:adec="http://schemas.microsoft.com/office/drawing/2017/decorative" val="1"/>
              </a:ext>
            </a:extLst>
          </p:cNvPr>
          <p:cNvPicPr>
            <a:picLocks noChangeAspect="1"/>
          </p:cNvPicPr>
          <p:nvPr/>
        </p:nvPicPr>
        <p:blipFill rotWithShape="1">
          <a:blip r:embed="rId3"/>
          <a:srcRect l="5633" t="8133" r="10051" b="9455"/>
          <a:stretch/>
        </p:blipFill>
        <p:spPr>
          <a:xfrm>
            <a:off x="3086203" y="6029325"/>
            <a:ext cx="730941" cy="502444"/>
          </a:xfrm>
          <a:prstGeom prst="rect">
            <a:avLst/>
          </a:prstGeom>
        </p:spPr>
      </p:pic>
      <p:sp>
        <p:nvSpPr>
          <p:cNvPr id="3" name="TextBox 2">
            <a:extLst>
              <a:ext uri="{FF2B5EF4-FFF2-40B4-BE49-F238E27FC236}">
                <a16:creationId xmlns:a16="http://schemas.microsoft.com/office/drawing/2014/main" id="{53FAC63C-1D25-483C-B418-35FEE94F2DAD}"/>
              </a:ext>
            </a:extLst>
          </p:cNvPr>
          <p:cNvSpPr txBox="1"/>
          <p:nvPr/>
        </p:nvSpPr>
        <p:spPr>
          <a:xfrm>
            <a:off x="264181" y="160929"/>
            <a:ext cx="6039474" cy="7940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0078D3"/>
                </a:solidFill>
                <a:effectLst/>
                <a:uLnTx/>
                <a:uFillTx/>
                <a:latin typeface="Calibri Light (Headings)"/>
              </a:rPr>
              <a:t>Extend on-premises into Azure</a:t>
            </a:r>
          </a:p>
        </p:txBody>
      </p:sp>
      <p:sp>
        <p:nvSpPr>
          <p:cNvPr id="4" name="TextBox 3">
            <a:extLst>
              <a:ext uri="{FF2B5EF4-FFF2-40B4-BE49-F238E27FC236}">
                <a16:creationId xmlns:a16="http://schemas.microsoft.com/office/drawing/2014/main" id="{0F9EEB40-EEC0-4C62-89FB-A2A763EC1E78}"/>
              </a:ext>
            </a:extLst>
          </p:cNvPr>
          <p:cNvSpPr txBox="1"/>
          <p:nvPr/>
        </p:nvSpPr>
        <p:spPr>
          <a:xfrm>
            <a:off x="571825" y="748288"/>
            <a:ext cx="3984489"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mn-cs"/>
              </a:rPr>
              <a:t>Business continuity &amp; disaster recovery</a:t>
            </a:r>
          </a:p>
        </p:txBody>
      </p:sp>
      <p:sp>
        <p:nvSpPr>
          <p:cNvPr id="5" name="TextBox 4">
            <a:extLst>
              <a:ext uri="{FF2B5EF4-FFF2-40B4-BE49-F238E27FC236}">
                <a16:creationId xmlns:a16="http://schemas.microsoft.com/office/drawing/2014/main" id="{328949E2-8662-454C-8076-529F7C26C809}"/>
              </a:ext>
            </a:extLst>
          </p:cNvPr>
          <p:cNvSpPr txBox="1"/>
          <p:nvPr/>
        </p:nvSpPr>
        <p:spPr>
          <a:xfrm>
            <a:off x="647722" y="1843823"/>
            <a:ext cx="11284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Site Recovery</a:t>
            </a:r>
          </a:p>
        </p:txBody>
      </p:sp>
      <p:sp>
        <p:nvSpPr>
          <p:cNvPr id="6" name="TextBox 5">
            <a:extLst>
              <a:ext uri="{FF2B5EF4-FFF2-40B4-BE49-F238E27FC236}">
                <a16:creationId xmlns:a16="http://schemas.microsoft.com/office/drawing/2014/main" id="{D5636089-D73B-4CF3-B263-00742687B723}"/>
              </a:ext>
            </a:extLst>
          </p:cNvPr>
          <p:cNvSpPr txBox="1"/>
          <p:nvPr/>
        </p:nvSpPr>
        <p:spPr>
          <a:xfrm>
            <a:off x="1999866" y="1843823"/>
            <a:ext cx="11284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Backup</a:t>
            </a:r>
          </a:p>
        </p:txBody>
      </p:sp>
      <p:sp>
        <p:nvSpPr>
          <p:cNvPr id="7" name="TextBox 6">
            <a:extLst>
              <a:ext uri="{FF2B5EF4-FFF2-40B4-BE49-F238E27FC236}">
                <a16:creationId xmlns:a16="http://schemas.microsoft.com/office/drawing/2014/main" id="{B50BEB01-516D-43D1-A0B8-6796BE1C7495}"/>
              </a:ext>
            </a:extLst>
          </p:cNvPr>
          <p:cNvSpPr txBox="1"/>
          <p:nvPr/>
        </p:nvSpPr>
        <p:spPr>
          <a:xfrm>
            <a:off x="3283918" y="1843823"/>
            <a:ext cx="11284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Storage</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Replica</a:t>
            </a:r>
          </a:p>
        </p:txBody>
      </p:sp>
      <p:sp>
        <p:nvSpPr>
          <p:cNvPr id="8" name="TextBox 7">
            <a:extLst>
              <a:ext uri="{FF2B5EF4-FFF2-40B4-BE49-F238E27FC236}">
                <a16:creationId xmlns:a16="http://schemas.microsoft.com/office/drawing/2014/main" id="{7CABA77D-F39B-4A5F-A1F6-F0F2215C17AA}"/>
              </a:ext>
            </a:extLst>
          </p:cNvPr>
          <p:cNvSpPr txBox="1"/>
          <p:nvPr/>
        </p:nvSpPr>
        <p:spPr>
          <a:xfrm>
            <a:off x="1104920" y="3237440"/>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File Sync</a:t>
            </a:r>
          </a:p>
        </p:txBody>
      </p:sp>
      <p:sp>
        <p:nvSpPr>
          <p:cNvPr id="9" name="TextBox 8">
            <a:extLst>
              <a:ext uri="{FF2B5EF4-FFF2-40B4-BE49-F238E27FC236}">
                <a16:creationId xmlns:a16="http://schemas.microsoft.com/office/drawing/2014/main" id="{180467C1-0DC4-4AEC-B6EA-F7BF263F6044}"/>
              </a:ext>
            </a:extLst>
          </p:cNvPr>
          <p:cNvSpPr txBox="1"/>
          <p:nvPr/>
        </p:nvSpPr>
        <p:spPr>
          <a:xfrm>
            <a:off x="495931" y="2432689"/>
            <a:ext cx="3023264"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Extend on-premises capacity</a:t>
            </a:r>
          </a:p>
        </p:txBody>
      </p:sp>
      <p:sp>
        <p:nvSpPr>
          <p:cNvPr id="10" name="TextBox 9">
            <a:extLst>
              <a:ext uri="{FF2B5EF4-FFF2-40B4-BE49-F238E27FC236}">
                <a16:creationId xmlns:a16="http://schemas.microsoft.com/office/drawing/2014/main" id="{AF67B7EA-60A0-4648-AF99-2588B30B52D9}"/>
              </a:ext>
            </a:extLst>
          </p:cNvPr>
          <p:cNvSpPr txBox="1"/>
          <p:nvPr/>
        </p:nvSpPr>
        <p:spPr>
          <a:xfrm>
            <a:off x="2311152" y="3237440"/>
            <a:ext cx="2328942"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Storage Migration Service</a:t>
            </a:r>
          </a:p>
        </p:txBody>
      </p:sp>
      <p:sp>
        <p:nvSpPr>
          <p:cNvPr id="11" name="TextBox 10">
            <a:extLst>
              <a:ext uri="{FF2B5EF4-FFF2-40B4-BE49-F238E27FC236}">
                <a16:creationId xmlns:a16="http://schemas.microsoft.com/office/drawing/2014/main" id="{D58965A4-D62B-45CF-85E4-25969E77E77E}"/>
              </a:ext>
            </a:extLst>
          </p:cNvPr>
          <p:cNvSpPr txBox="1"/>
          <p:nvPr/>
        </p:nvSpPr>
        <p:spPr>
          <a:xfrm>
            <a:off x="1104920" y="4074633"/>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Cloud Witness</a:t>
            </a:r>
          </a:p>
        </p:txBody>
      </p:sp>
      <p:sp>
        <p:nvSpPr>
          <p:cNvPr id="12" name="TextBox 11">
            <a:extLst>
              <a:ext uri="{FF2B5EF4-FFF2-40B4-BE49-F238E27FC236}">
                <a16:creationId xmlns:a16="http://schemas.microsoft.com/office/drawing/2014/main" id="{B3C63CA1-0373-4FCA-A77D-3081F77391B1}"/>
              </a:ext>
            </a:extLst>
          </p:cNvPr>
          <p:cNvSpPr txBox="1"/>
          <p:nvPr/>
        </p:nvSpPr>
        <p:spPr>
          <a:xfrm>
            <a:off x="2311152" y="4074633"/>
            <a:ext cx="2328942"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Azure VM</a:t>
            </a:r>
          </a:p>
        </p:txBody>
      </p:sp>
      <p:sp>
        <p:nvSpPr>
          <p:cNvPr id="13" name="TextBox 12">
            <a:extLst>
              <a:ext uri="{FF2B5EF4-FFF2-40B4-BE49-F238E27FC236}">
                <a16:creationId xmlns:a16="http://schemas.microsoft.com/office/drawing/2014/main" id="{EBBC7107-D425-4F34-8130-EF1A2E400188}"/>
              </a:ext>
            </a:extLst>
          </p:cNvPr>
          <p:cNvSpPr txBox="1"/>
          <p:nvPr/>
        </p:nvSpPr>
        <p:spPr>
          <a:xfrm>
            <a:off x="2311152" y="4875509"/>
            <a:ext cx="2328942"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Extend Network</a:t>
            </a:r>
          </a:p>
        </p:txBody>
      </p:sp>
      <p:sp>
        <p:nvSpPr>
          <p:cNvPr id="14" name="TextBox 13">
            <a:extLst>
              <a:ext uri="{FF2B5EF4-FFF2-40B4-BE49-F238E27FC236}">
                <a16:creationId xmlns:a16="http://schemas.microsoft.com/office/drawing/2014/main" id="{D20EB83B-8ECE-4D04-B9F3-B80DAE6E527B}"/>
              </a:ext>
            </a:extLst>
          </p:cNvPr>
          <p:cNvSpPr txBox="1"/>
          <p:nvPr/>
        </p:nvSpPr>
        <p:spPr>
          <a:xfrm>
            <a:off x="647722" y="4875509"/>
            <a:ext cx="2328942"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Network Adapter</a:t>
            </a:r>
          </a:p>
        </p:txBody>
      </p:sp>
      <p:sp>
        <p:nvSpPr>
          <p:cNvPr id="15" name="TextBox 14">
            <a:extLst>
              <a:ext uri="{FF2B5EF4-FFF2-40B4-BE49-F238E27FC236}">
                <a16:creationId xmlns:a16="http://schemas.microsoft.com/office/drawing/2014/main" id="{FCFA2797-216A-4A95-B7A8-4ABBE2F19081}"/>
              </a:ext>
            </a:extLst>
          </p:cNvPr>
          <p:cNvSpPr txBox="1"/>
          <p:nvPr/>
        </p:nvSpPr>
        <p:spPr>
          <a:xfrm rot="18935516">
            <a:off x="219705" y="2920905"/>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3"/>
                </a:solidFill>
                <a:effectLst/>
                <a:uLnTx/>
                <a:uFillTx/>
                <a:latin typeface="Segoe UI"/>
                <a:ea typeface="+mn-ea"/>
                <a:cs typeface="+mn-cs"/>
              </a:rPr>
              <a:t>Storage</a:t>
            </a:r>
          </a:p>
        </p:txBody>
      </p:sp>
      <p:sp>
        <p:nvSpPr>
          <p:cNvPr id="16" name="TextBox 15">
            <a:extLst>
              <a:ext uri="{FF2B5EF4-FFF2-40B4-BE49-F238E27FC236}">
                <a16:creationId xmlns:a16="http://schemas.microsoft.com/office/drawing/2014/main" id="{F1DD5A1D-3B07-4526-BF0A-6BB9A9451D87}"/>
              </a:ext>
            </a:extLst>
          </p:cNvPr>
          <p:cNvSpPr txBox="1"/>
          <p:nvPr/>
        </p:nvSpPr>
        <p:spPr>
          <a:xfrm rot="18935516">
            <a:off x="219704" y="3781767"/>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3"/>
                </a:solidFill>
                <a:effectLst/>
                <a:uLnTx/>
                <a:uFillTx/>
                <a:latin typeface="Segoe UI"/>
                <a:ea typeface="+mn-ea"/>
                <a:cs typeface="+mn-cs"/>
              </a:rPr>
              <a:t>Compute</a:t>
            </a:r>
          </a:p>
        </p:txBody>
      </p:sp>
      <p:sp>
        <p:nvSpPr>
          <p:cNvPr id="17" name="TextBox 16">
            <a:extLst>
              <a:ext uri="{FF2B5EF4-FFF2-40B4-BE49-F238E27FC236}">
                <a16:creationId xmlns:a16="http://schemas.microsoft.com/office/drawing/2014/main" id="{DDE4189F-4469-4AA5-B361-32B886FCB090}"/>
              </a:ext>
            </a:extLst>
          </p:cNvPr>
          <p:cNvSpPr txBox="1"/>
          <p:nvPr/>
        </p:nvSpPr>
        <p:spPr>
          <a:xfrm rot="18935516">
            <a:off x="219702" y="4719775"/>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3"/>
                </a:solidFill>
                <a:effectLst/>
                <a:uLnTx/>
                <a:uFillTx/>
                <a:latin typeface="Segoe UI"/>
                <a:ea typeface="+mn-ea"/>
                <a:cs typeface="+mn-cs"/>
              </a:rPr>
              <a:t>Networking</a:t>
            </a:r>
          </a:p>
        </p:txBody>
      </p:sp>
      <p:sp>
        <p:nvSpPr>
          <p:cNvPr id="18" name="TextBox 17">
            <a:extLst>
              <a:ext uri="{FF2B5EF4-FFF2-40B4-BE49-F238E27FC236}">
                <a16:creationId xmlns:a16="http://schemas.microsoft.com/office/drawing/2014/main" id="{F7360CF8-A3F5-4BCE-A35E-BE2BD2D9D88D}"/>
              </a:ext>
            </a:extLst>
          </p:cNvPr>
          <p:cNvSpPr txBox="1"/>
          <p:nvPr/>
        </p:nvSpPr>
        <p:spPr>
          <a:xfrm>
            <a:off x="8272311" y="696280"/>
            <a:ext cx="3092450"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41"/>
                </a:solidFill>
                <a:effectLst/>
                <a:uLnTx/>
                <a:uFillTx/>
                <a:latin typeface="Segoe UI Semibold"/>
                <a:ea typeface="+mn-ea"/>
                <a:cs typeface="+mn-cs"/>
              </a:rPr>
              <a:t>Centrally manage from Azure</a:t>
            </a:r>
          </a:p>
        </p:txBody>
      </p:sp>
      <p:sp>
        <p:nvSpPr>
          <p:cNvPr id="19" name="TextBox 18">
            <a:extLst>
              <a:ext uri="{FF2B5EF4-FFF2-40B4-BE49-F238E27FC236}">
                <a16:creationId xmlns:a16="http://schemas.microsoft.com/office/drawing/2014/main" id="{ECC87AC4-4780-4D68-80E2-6ECE363195F6}"/>
              </a:ext>
            </a:extLst>
          </p:cNvPr>
          <p:cNvSpPr txBox="1"/>
          <p:nvPr/>
        </p:nvSpPr>
        <p:spPr>
          <a:xfrm>
            <a:off x="7817007" y="1338302"/>
            <a:ext cx="112840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Secure</a:t>
            </a:r>
          </a:p>
        </p:txBody>
      </p:sp>
      <p:sp>
        <p:nvSpPr>
          <p:cNvPr id="20" name="TextBox 19">
            <a:extLst>
              <a:ext uri="{FF2B5EF4-FFF2-40B4-BE49-F238E27FC236}">
                <a16:creationId xmlns:a16="http://schemas.microsoft.com/office/drawing/2014/main" id="{71BFCCCA-C904-4601-8312-D5C89E2D26DA}"/>
              </a:ext>
            </a:extLst>
          </p:cNvPr>
          <p:cNvSpPr txBox="1"/>
          <p:nvPr/>
        </p:nvSpPr>
        <p:spPr>
          <a:xfrm>
            <a:off x="9246972" y="1338302"/>
            <a:ext cx="112840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Monitor</a:t>
            </a:r>
          </a:p>
        </p:txBody>
      </p:sp>
      <p:sp>
        <p:nvSpPr>
          <p:cNvPr id="21" name="TextBox 20">
            <a:extLst>
              <a:ext uri="{FF2B5EF4-FFF2-40B4-BE49-F238E27FC236}">
                <a16:creationId xmlns:a16="http://schemas.microsoft.com/office/drawing/2014/main" id="{E7B0E32A-9E35-4535-B9F6-739606EDF49B}"/>
              </a:ext>
            </a:extLst>
          </p:cNvPr>
          <p:cNvSpPr txBox="1"/>
          <p:nvPr/>
        </p:nvSpPr>
        <p:spPr>
          <a:xfrm>
            <a:off x="10686665" y="1338302"/>
            <a:ext cx="112840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Update</a:t>
            </a:r>
          </a:p>
        </p:txBody>
      </p:sp>
      <p:sp>
        <p:nvSpPr>
          <p:cNvPr id="22" name="TextBox 21">
            <a:extLst>
              <a:ext uri="{FF2B5EF4-FFF2-40B4-BE49-F238E27FC236}">
                <a16:creationId xmlns:a16="http://schemas.microsoft.com/office/drawing/2014/main" id="{71C2FAB7-D517-47DB-B4B2-FD84664759EB}"/>
              </a:ext>
            </a:extLst>
          </p:cNvPr>
          <p:cNvSpPr txBox="1"/>
          <p:nvPr/>
        </p:nvSpPr>
        <p:spPr>
          <a:xfrm>
            <a:off x="7564088" y="2271754"/>
            <a:ext cx="16285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Security Center</a:t>
            </a:r>
          </a:p>
        </p:txBody>
      </p:sp>
      <p:sp>
        <p:nvSpPr>
          <p:cNvPr id="23" name="TextBox 22">
            <a:extLst>
              <a:ext uri="{FF2B5EF4-FFF2-40B4-BE49-F238E27FC236}">
                <a16:creationId xmlns:a16="http://schemas.microsoft.com/office/drawing/2014/main" id="{AAD96157-EBD2-4C3A-8C4F-7348C5FC7881}"/>
              </a:ext>
            </a:extLst>
          </p:cNvPr>
          <p:cNvSpPr txBox="1"/>
          <p:nvPr/>
        </p:nvSpPr>
        <p:spPr>
          <a:xfrm>
            <a:off x="8969341" y="2271754"/>
            <a:ext cx="16285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Monitor</a:t>
            </a:r>
          </a:p>
        </p:txBody>
      </p:sp>
      <p:sp>
        <p:nvSpPr>
          <p:cNvPr id="24" name="TextBox 23">
            <a:extLst>
              <a:ext uri="{FF2B5EF4-FFF2-40B4-BE49-F238E27FC236}">
                <a16:creationId xmlns:a16="http://schemas.microsoft.com/office/drawing/2014/main" id="{01B35B4B-C1ED-4C0C-A38D-429C6D33690F}"/>
              </a:ext>
            </a:extLst>
          </p:cNvPr>
          <p:cNvSpPr txBox="1"/>
          <p:nvPr/>
        </p:nvSpPr>
        <p:spPr>
          <a:xfrm>
            <a:off x="10436594" y="2271754"/>
            <a:ext cx="16285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Update</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Management</a:t>
            </a:r>
          </a:p>
        </p:txBody>
      </p:sp>
      <p:sp>
        <p:nvSpPr>
          <p:cNvPr id="25" name="TextBox 24">
            <a:extLst>
              <a:ext uri="{FF2B5EF4-FFF2-40B4-BE49-F238E27FC236}">
                <a16:creationId xmlns:a16="http://schemas.microsoft.com/office/drawing/2014/main" id="{97952EF4-3810-4138-B079-8C7635E2D821}"/>
              </a:ext>
            </a:extLst>
          </p:cNvPr>
          <p:cNvSpPr txBox="1"/>
          <p:nvPr/>
        </p:nvSpPr>
        <p:spPr>
          <a:xfrm>
            <a:off x="8238143" y="3975709"/>
            <a:ext cx="1942683"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Arc for Servers</a:t>
            </a:r>
          </a:p>
        </p:txBody>
      </p:sp>
      <p:sp>
        <p:nvSpPr>
          <p:cNvPr id="26" name="TextBox 25">
            <a:extLst>
              <a:ext uri="{FF2B5EF4-FFF2-40B4-BE49-F238E27FC236}">
                <a16:creationId xmlns:a16="http://schemas.microsoft.com/office/drawing/2014/main" id="{D5D7F1A7-3E62-4E71-8696-8D9B3D93E14C}"/>
              </a:ext>
            </a:extLst>
          </p:cNvPr>
          <p:cNvSpPr txBox="1"/>
          <p:nvPr/>
        </p:nvSpPr>
        <p:spPr>
          <a:xfrm>
            <a:off x="9736357" y="3975709"/>
            <a:ext cx="1942683"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Policy</a:t>
            </a:r>
          </a:p>
        </p:txBody>
      </p:sp>
      <p:sp>
        <p:nvSpPr>
          <p:cNvPr id="27" name="Freeform: Shape 26">
            <a:extLst>
              <a:ext uri="{FF2B5EF4-FFF2-40B4-BE49-F238E27FC236}">
                <a16:creationId xmlns:a16="http://schemas.microsoft.com/office/drawing/2014/main" id="{6ABC9704-41E7-4EE1-9778-38015E7B79E5}"/>
              </a:ext>
              <a:ext uri="{C183D7F6-B498-43B3-948B-1728B52AA6E4}">
                <adec:decorative xmlns:adec="http://schemas.microsoft.com/office/drawing/2017/decorative" val="1"/>
              </a:ext>
            </a:extLst>
          </p:cNvPr>
          <p:cNvSpPr/>
          <p:nvPr/>
        </p:nvSpPr>
        <p:spPr bwMode="auto">
          <a:xfrm>
            <a:off x="5173838" y="1116510"/>
            <a:ext cx="1676716" cy="979706"/>
          </a:xfrm>
          <a:custGeom>
            <a:avLst/>
            <a:gdLst>
              <a:gd name="connsiteX0" fmla="*/ 807675 w 1938988"/>
              <a:gd name="connsiteY0" fmla="*/ 0 h 1117017"/>
              <a:gd name="connsiteX1" fmla="*/ 1153147 w 1938988"/>
              <a:gd name="connsiteY1" fmla="*/ 183686 h 1117017"/>
              <a:gd name="connsiteX2" fmla="*/ 1167099 w 1938988"/>
              <a:gd name="connsiteY2" fmla="*/ 209389 h 1117017"/>
              <a:gd name="connsiteX3" fmla="*/ 1194391 w 1938988"/>
              <a:gd name="connsiteY3" fmla="*/ 200917 h 1117017"/>
              <a:gd name="connsiteX4" fmla="*/ 1273207 w 1938988"/>
              <a:gd name="connsiteY4" fmla="*/ 192972 h 1117017"/>
              <a:gd name="connsiteX5" fmla="*/ 1656343 w 1938988"/>
              <a:gd name="connsiteY5" fmla="*/ 505237 h 1117017"/>
              <a:gd name="connsiteX6" fmla="*/ 1657978 w 1938988"/>
              <a:gd name="connsiteY6" fmla="*/ 521461 h 1117017"/>
              <a:gd name="connsiteX7" fmla="*/ 1700512 w 1938988"/>
              <a:gd name="connsiteY7" fmla="*/ 525749 h 1117017"/>
              <a:gd name="connsiteX8" fmla="*/ 1938988 w 1938988"/>
              <a:gd name="connsiteY8" fmla="*/ 818349 h 1117017"/>
              <a:gd name="connsiteX9" fmla="*/ 1700512 w 1938988"/>
              <a:gd name="connsiteY9" fmla="*/ 1110949 h 1117017"/>
              <a:gd name="connsiteX10" fmla="*/ 1664287 w 1938988"/>
              <a:gd name="connsiteY10" fmla="*/ 1114601 h 1117017"/>
              <a:gd name="connsiteX11" fmla="*/ 1664287 w 1938988"/>
              <a:gd name="connsiteY11" fmla="*/ 1117017 h 1117017"/>
              <a:gd name="connsiteX12" fmla="*/ 1640320 w 1938988"/>
              <a:gd name="connsiteY12" fmla="*/ 1117017 h 1117017"/>
              <a:gd name="connsiteX13" fmla="*/ 391050 w 1938988"/>
              <a:gd name="connsiteY13" fmla="*/ 1117017 h 1117017"/>
              <a:gd name="connsiteX14" fmla="*/ 391050 w 1938988"/>
              <a:gd name="connsiteY14" fmla="*/ 1112899 h 1117017"/>
              <a:gd name="connsiteX15" fmla="*/ 350196 w 1938988"/>
              <a:gd name="connsiteY15" fmla="*/ 1117017 h 1117017"/>
              <a:gd name="connsiteX16" fmla="*/ 0 w 1938988"/>
              <a:gd name="connsiteY16" fmla="*/ 766821 h 1117017"/>
              <a:gd name="connsiteX17" fmla="*/ 350196 w 1938988"/>
              <a:gd name="connsiteY17" fmla="*/ 416625 h 1117017"/>
              <a:gd name="connsiteX18" fmla="*/ 391576 w 1938988"/>
              <a:gd name="connsiteY18" fmla="*/ 421838 h 1117017"/>
              <a:gd name="connsiteX19" fmla="*/ 391050 w 1938988"/>
              <a:gd name="connsiteY19" fmla="*/ 416625 h 1117017"/>
              <a:gd name="connsiteX20" fmla="*/ 807675 w 1938988"/>
              <a:gd name="connsiteY20" fmla="*/ 0 h 111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8988" h="1117017">
                <a:moveTo>
                  <a:pt x="807675" y="0"/>
                </a:moveTo>
                <a:cubicBezTo>
                  <a:pt x="951485" y="0"/>
                  <a:pt x="1078277" y="72863"/>
                  <a:pt x="1153147" y="183686"/>
                </a:cubicBezTo>
                <a:lnTo>
                  <a:pt x="1167099" y="209389"/>
                </a:lnTo>
                <a:lnTo>
                  <a:pt x="1194391" y="200917"/>
                </a:lnTo>
                <a:cubicBezTo>
                  <a:pt x="1219849" y="195708"/>
                  <a:pt x="1246209" y="192972"/>
                  <a:pt x="1273207" y="192972"/>
                </a:cubicBezTo>
                <a:cubicBezTo>
                  <a:pt x="1462197" y="192972"/>
                  <a:pt x="1619876" y="327028"/>
                  <a:pt x="1656343" y="505237"/>
                </a:cubicBezTo>
                <a:lnTo>
                  <a:pt x="1657978" y="521461"/>
                </a:lnTo>
                <a:lnTo>
                  <a:pt x="1700512" y="525749"/>
                </a:lnTo>
                <a:cubicBezTo>
                  <a:pt x="1836610" y="553599"/>
                  <a:pt x="1938988" y="674018"/>
                  <a:pt x="1938988" y="818349"/>
                </a:cubicBezTo>
                <a:cubicBezTo>
                  <a:pt x="1938988" y="962680"/>
                  <a:pt x="1836610" y="1083100"/>
                  <a:pt x="1700512" y="1110949"/>
                </a:cubicBezTo>
                <a:lnTo>
                  <a:pt x="1664287" y="1114601"/>
                </a:lnTo>
                <a:lnTo>
                  <a:pt x="1664287" y="1117017"/>
                </a:lnTo>
                <a:lnTo>
                  <a:pt x="1640320" y="1117017"/>
                </a:lnTo>
                <a:lnTo>
                  <a:pt x="391050" y="1117017"/>
                </a:lnTo>
                <a:lnTo>
                  <a:pt x="391050" y="1112899"/>
                </a:lnTo>
                <a:lnTo>
                  <a:pt x="350196" y="1117017"/>
                </a:lnTo>
                <a:cubicBezTo>
                  <a:pt x="156788" y="1117017"/>
                  <a:pt x="0" y="960229"/>
                  <a:pt x="0" y="766821"/>
                </a:cubicBezTo>
                <a:cubicBezTo>
                  <a:pt x="0" y="573413"/>
                  <a:pt x="156788" y="416625"/>
                  <a:pt x="350196" y="416625"/>
                </a:cubicBezTo>
                <a:lnTo>
                  <a:pt x="391576" y="421838"/>
                </a:lnTo>
                <a:lnTo>
                  <a:pt x="391050" y="416625"/>
                </a:lnTo>
                <a:cubicBezTo>
                  <a:pt x="391050" y="186529"/>
                  <a:pt x="577579" y="0"/>
                  <a:pt x="807675" y="0"/>
                </a:cubicBezTo>
                <a:close/>
              </a:path>
            </a:pathLst>
          </a:custGeom>
          <a:solidFill>
            <a:srgbClr val="88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Arc 27">
            <a:extLst>
              <a:ext uri="{FF2B5EF4-FFF2-40B4-BE49-F238E27FC236}">
                <a16:creationId xmlns:a16="http://schemas.microsoft.com/office/drawing/2014/main" id="{26FE3064-9308-44D4-9EFE-9F6DA911C0E7}"/>
              </a:ext>
              <a:ext uri="{C183D7F6-B498-43B3-948B-1728B52AA6E4}">
                <adec:decorative xmlns:adec="http://schemas.microsoft.com/office/drawing/2017/decorative" val="1"/>
              </a:ext>
            </a:extLst>
          </p:cNvPr>
          <p:cNvSpPr/>
          <p:nvPr/>
        </p:nvSpPr>
        <p:spPr>
          <a:xfrm flipH="1">
            <a:off x="4606069" y="1685318"/>
            <a:ext cx="1871144" cy="3445482"/>
          </a:xfrm>
          <a:prstGeom prst="arc">
            <a:avLst>
              <a:gd name="adj1" fmla="val 17098894"/>
              <a:gd name="adj2" fmla="val 5019270"/>
            </a:avLst>
          </a:prstGeom>
          <a:ln w="31750">
            <a:solidFill>
              <a:schemeClr val="tx2"/>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Arc 28">
            <a:extLst>
              <a:ext uri="{FF2B5EF4-FFF2-40B4-BE49-F238E27FC236}">
                <a16:creationId xmlns:a16="http://schemas.microsoft.com/office/drawing/2014/main" id="{00CC8314-81EB-4765-93C8-B034E66BEAAF}"/>
              </a:ext>
              <a:ext uri="{C183D7F6-B498-43B3-948B-1728B52AA6E4}">
                <adec:decorative xmlns:adec="http://schemas.microsoft.com/office/drawing/2017/decorative" val="1"/>
              </a:ext>
            </a:extLst>
          </p:cNvPr>
          <p:cNvSpPr/>
          <p:nvPr/>
        </p:nvSpPr>
        <p:spPr>
          <a:xfrm rot="10800000" flipH="1">
            <a:off x="5765670" y="1843823"/>
            <a:ext cx="1871144" cy="3445482"/>
          </a:xfrm>
          <a:prstGeom prst="arc">
            <a:avLst>
              <a:gd name="adj1" fmla="val 17098894"/>
              <a:gd name="adj2" fmla="val 5019270"/>
            </a:avLst>
          </a:prstGeom>
          <a:ln w="31750">
            <a:solidFill>
              <a:schemeClr val="accent3"/>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Arc 29">
            <a:extLst>
              <a:ext uri="{FF2B5EF4-FFF2-40B4-BE49-F238E27FC236}">
                <a16:creationId xmlns:a16="http://schemas.microsoft.com/office/drawing/2014/main" id="{4139D08F-10B0-4565-968B-517457C6AA54}"/>
              </a:ext>
              <a:ext uri="{C183D7F6-B498-43B3-948B-1728B52AA6E4}">
                <adec:decorative xmlns:adec="http://schemas.microsoft.com/office/drawing/2017/decorative" val="1"/>
              </a:ext>
            </a:extLst>
          </p:cNvPr>
          <p:cNvSpPr/>
          <p:nvPr/>
        </p:nvSpPr>
        <p:spPr>
          <a:xfrm rot="6776837">
            <a:off x="8444217" y="3311107"/>
            <a:ext cx="1298503" cy="3445482"/>
          </a:xfrm>
          <a:prstGeom prst="arc">
            <a:avLst>
              <a:gd name="adj1" fmla="val 17942780"/>
              <a:gd name="adj2" fmla="val 5019270"/>
            </a:avLst>
          </a:prstGeom>
          <a:ln w="31750">
            <a:solidFill>
              <a:schemeClr val="accent3"/>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Arc 31">
            <a:extLst>
              <a:ext uri="{FF2B5EF4-FFF2-40B4-BE49-F238E27FC236}">
                <a16:creationId xmlns:a16="http://schemas.microsoft.com/office/drawing/2014/main" id="{CFD909A6-C499-473E-9813-B05DFC61BA66}"/>
              </a:ext>
              <a:ext uri="{C183D7F6-B498-43B3-948B-1728B52AA6E4}">
                <adec:decorative xmlns:adec="http://schemas.microsoft.com/office/drawing/2017/decorative" val="1"/>
              </a:ext>
            </a:extLst>
          </p:cNvPr>
          <p:cNvSpPr/>
          <p:nvPr/>
        </p:nvSpPr>
        <p:spPr>
          <a:xfrm rot="3786977">
            <a:off x="2793214" y="3393528"/>
            <a:ext cx="1298503" cy="3254439"/>
          </a:xfrm>
          <a:prstGeom prst="arc">
            <a:avLst>
              <a:gd name="adj1" fmla="val 17098894"/>
              <a:gd name="adj2" fmla="val 3904188"/>
            </a:avLst>
          </a:prstGeom>
          <a:ln w="31750">
            <a:solidFill>
              <a:schemeClr val="tx2"/>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Arc 32">
            <a:extLst>
              <a:ext uri="{FF2B5EF4-FFF2-40B4-BE49-F238E27FC236}">
                <a16:creationId xmlns:a16="http://schemas.microsoft.com/office/drawing/2014/main" id="{58CF7CEB-3DAD-4CB3-8C37-BB11BD68E426}"/>
              </a:ext>
              <a:ext uri="{C183D7F6-B498-43B3-948B-1728B52AA6E4}">
                <adec:decorative xmlns:adec="http://schemas.microsoft.com/office/drawing/2017/decorative" val="1"/>
              </a:ext>
            </a:extLst>
          </p:cNvPr>
          <p:cNvSpPr/>
          <p:nvPr/>
        </p:nvSpPr>
        <p:spPr>
          <a:xfrm rot="3786977">
            <a:off x="2939364" y="3519785"/>
            <a:ext cx="1298503" cy="3271674"/>
          </a:xfrm>
          <a:prstGeom prst="arc">
            <a:avLst>
              <a:gd name="adj1" fmla="val 17098894"/>
              <a:gd name="adj2" fmla="val 2278729"/>
            </a:avLst>
          </a:prstGeom>
          <a:ln w="31750">
            <a:solidFill>
              <a:schemeClr val="tx2"/>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4" name="Picture 33" descr=" Backup">
            <a:extLst>
              <a:ext uri="{FF2B5EF4-FFF2-40B4-BE49-F238E27FC236}">
                <a16:creationId xmlns:a16="http://schemas.microsoft.com/office/drawing/2014/main" id="{CF9DBE96-9221-4BF1-A90E-09CF3CCCD54B}"/>
              </a:ext>
            </a:extLst>
          </p:cNvPr>
          <p:cNvPicPr>
            <a:picLocks noChangeAspect="1"/>
          </p:cNvPicPr>
          <p:nvPr/>
        </p:nvPicPr>
        <p:blipFill>
          <a:blip r:embed="rId4"/>
          <a:stretch>
            <a:fillRect/>
          </a:stretch>
        </p:blipFill>
        <p:spPr>
          <a:xfrm>
            <a:off x="1003337" y="1483382"/>
            <a:ext cx="487289" cy="411672"/>
          </a:xfrm>
          <a:prstGeom prst="rect">
            <a:avLst/>
          </a:prstGeom>
        </p:spPr>
      </p:pic>
      <p:pic>
        <p:nvPicPr>
          <p:cNvPr id="35" name="Picture 34" descr=" Backup">
            <a:extLst>
              <a:ext uri="{FF2B5EF4-FFF2-40B4-BE49-F238E27FC236}">
                <a16:creationId xmlns:a16="http://schemas.microsoft.com/office/drawing/2014/main" id="{284BF226-F5C0-4193-9255-7ED7653843E8}"/>
              </a:ext>
            </a:extLst>
          </p:cNvPr>
          <p:cNvPicPr>
            <a:picLocks noChangeAspect="1"/>
          </p:cNvPicPr>
          <p:nvPr/>
        </p:nvPicPr>
        <p:blipFill>
          <a:blip r:embed="rId4"/>
          <a:stretch>
            <a:fillRect/>
          </a:stretch>
        </p:blipFill>
        <p:spPr>
          <a:xfrm>
            <a:off x="2322871" y="1483382"/>
            <a:ext cx="487289" cy="411672"/>
          </a:xfrm>
          <a:prstGeom prst="rect">
            <a:avLst/>
          </a:prstGeom>
        </p:spPr>
      </p:pic>
      <p:pic>
        <p:nvPicPr>
          <p:cNvPr id="42" name="Graphic 41" descr="Virtual Machines">
            <a:extLst>
              <a:ext uri="{FF2B5EF4-FFF2-40B4-BE49-F238E27FC236}">
                <a16:creationId xmlns:a16="http://schemas.microsoft.com/office/drawing/2014/main" id="{6D025D34-E66E-4CE8-8169-F7217D6153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66275" y="3698542"/>
            <a:ext cx="457550" cy="457550"/>
          </a:xfrm>
          <a:prstGeom prst="rect">
            <a:avLst/>
          </a:prstGeom>
        </p:spPr>
      </p:pic>
      <p:pic>
        <p:nvPicPr>
          <p:cNvPr id="43" name="Graphic 42" descr="Virtual Network">
            <a:extLst>
              <a:ext uri="{FF2B5EF4-FFF2-40B4-BE49-F238E27FC236}">
                <a16:creationId xmlns:a16="http://schemas.microsoft.com/office/drawing/2014/main" id="{F118A6D2-3617-4C96-B330-C5625D604A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46869" y="4536298"/>
            <a:ext cx="457550" cy="457550"/>
          </a:xfrm>
          <a:prstGeom prst="rect">
            <a:avLst/>
          </a:prstGeom>
        </p:spPr>
      </p:pic>
      <p:pic>
        <p:nvPicPr>
          <p:cNvPr id="44" name="Picture 43">
            <a:extLst>
              <a:ext uri="{FF2B5EF4-FFF2-40B4-BE49-F238E27FC236}">
                <a16:creationId xmlns:a16="http://schemas.microsoft.com/office/drawing/2014/main" id="{B300224E-9F61-41E1-BE3E-0BB072B40BD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582882" y="4554609"/>
            <a:ext cx="497961" cy="420928"/>
          </a:xfrm>
          <a:prstGeom prst="rect">
            <a:avLst/>
          </a:prstGeom>
        </p:spPr>
      </p:pic>
      <p:pic>
        <p:nvPicPr>
          <p:cNvPr id="45" name="Picture 44">
            <a:extLst>
              <a:ext uri="{FF2B5EF4-FFF2-40B4-BE49-F238E27FC236}">
                <a16:creationId xmlns:a16="http://schemas.microsoft.com/office/drawing/2014/main" id="{2EF73884-3C17-4766-BB22-11B11A24D743}"/>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543690" y="3636244"/>
            <a:ext cx="628010" cy="511380"/>
          </a:xfrm>
          <a:prstGeom prst="rect">
            <a:avLst/>
          </a:prstGeom>
        </p:spPr>
      </p:pic>
      <p:pic>
        <p:nvPicPr>
          <p:cNvPr id="46" name="Picture 45">
            <a:extLst>
              <a:ext uri="{FF2B5EF4-FFF2-40B4-BE49-F238E27FC236}">
                <a16:creationId xmlns:a16="http://schemas.microsoft.com/office/drawing/2014/main" id="{7EBE161A-7864-4F7E-B160-C77C6F24D6D8}"/>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1605351" y="2861912"/>
            <a:ext cx="537368" cy="459090"/>
          </a:xfrm>
          <a:prstGeom prst="rect">
            <a:avLst/>
          </a:prstGeom>
        </p:spPr>
      </p:pic>
      <p:pic>
        <p:nvPicPr>
          <p:cNvPr id="47" name="Picture 46">
            <a:extLst>
              <a:ext uri="{FF2B5EF4-FFF2-40B4-BE49-F238E27FC236}">
                <a16:creationId xmlns:a16="http://schemas.microsoft.com/office/drawing/2014/main" id="{BD16107D-3EEB-47DC-8627-1682C6E793B5}"/>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3238779" y="2831679"/>
            <a:ext cx="531501" cy="503527"/>
          </a:xfrm>
          <a:prstGeom prst="rect">
            <a:avLst/>
          </a:prstGeom>
        </p:spPr>
      </p:pic>
      <p:pic>
        <p:nvPicPr>
          <p:cNvPr id="48" name="Picture 47">
            <a:extLst>
              <a:ext uri="{FF2B5EF4-FFF2-40B4-BE49-F238E27FC236}">
                <a16:creationId xmlns:a16="http://schemas.microsoft.com/office/drawing/2014/main" id="{ACDF27AD-9DCD-41DF-AEDC-25B26542145A}"/>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8953137" y="3459842"/>
            <a:ext cx="469344" cy="569918"/>
          </a:xfrm>
          <a:prstGeom prst="rect">
            <a:avLst/>
          </a:prstGeom>
        </p:spPr>
      </p:pic>
      <p:pic>
        <p:nvPicPr>
          <p:cNvPr id="49" name="Picture 48">
            <a:extLst>
              <a:ext uri="{FF2B5EF4-FFF2-40B4-BE49-F238E27FC236}">
                <a16:creationId xmlns:a16="http://schemas.microsoft.com/office/drawing/2014/main" id="{761C255B-A619-42B8-842B-C7DA9F8CE7CE}"/>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10338704" y="3474474"/>
            <a:ext cx="619211" cy="600159"/>
          </a:xfrm>
          <a:prstGeom prst="rect">
            <a:avLst/>
          </a:prstGeom>
        </p:spPr>
      </p:pic>
      <p:pic>
        <p:nvPicPr>
          <p:cNvPr id="50" name="Picture 49">
            <a:extLst>
              <a:ext uri="{FF2B5EF4-FFF2-40B4-BE49-F238E27FC236}">
                <a16:creationId xmlns:a16="http://schemas.microsoft.com/office/drawing/2014/main" id="{7CB714CA-EAAE-4C18-B5D8-72D46AF67238}"/>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10971554" y="1822747"/>
            <a:ext cx="590632" cy="581106"/>
          </a:xfrm>
          <a:prstGeom prst="rect">
            <a:avLst/>
          </a:prstGeom>
        </p:spPr>
      </p:pic>
      <p:pic>
        <p:nvPicPr>
          <p:cNvPr id="53" name="Picture 52">
            <a:extLst>
              <a:ext uri="{FF2B5EF4-FFF2-40B4-BE49-F238E27FC236}">
                <a16:creationId xmlns:a16="http://schemas.microsoft.com/office/drawing/2014/main" id="{B19E2B21-96B7-41CD-851B-834DDDB5C0FE}"/>
              </a:ext>
              <a:ext uri="{C183D7F6-B498-43B3-948B-1728B52AA6E4}">
                <adec:decorative xmlns:adec="http://schemas.microsoft.com/office/drawing/2017/decorative" val="1"/>
              </a:ext>
            </a:extLst>
          </p:cNvPr>
          <p:cNvPicPr>
            <a:picLocks noChangeAspect="1"/>
          </p:cNvPicPr>
          <p:nvPr/>
        </p:nvPicPr>
        <p:blipFill rotWithShape="1">
          <a:blip r:embed="rId3"/>
          <a:srcRect l="5633" t="8133" r="10051" b="9455"/>
          <a:stretch/>
        </p:blipFill>
        <p:spPr>
          <a:xfrm>
            <a:off x="2121797" y="6029325"/>
            <a:ext cx="730941" cy="502444"/>
          </a:xfrm>
          <a:prstGeom prst="rect">
            <a:avLst/>
          </a:prstGeom>
        </p:spPr>
      </p:pic>
      <p:pic>
        <p:nvPicPr>
          <p:cNvPr id="58" name="Picture 57">
            <a:extLst>
              <a:ext uri="{FF2B5EF4-FFF2-40B4-BE49-F238E27FC236}">
                <a16:creationId xmlns:a16="http://schemas.microsoft.com/office/drawing/2014/main" id="{CDD5DFFC-76A4-41B5-AF02-9674A8CCF583}"/>
              </a:ext>
              <a:ext uri="{C183D7F6-B498-43B3-948B-1728B52AA6E4}">
                <adec:decorative xmlns:adec="http://schemas.microsoft.com/office/drawing/2017/decorative" val="1"/>
              </a:ext>
            </a:extLst>
          </p:cNvPr>
          <p:cNvPicPr>
            <a:picLocks noChangeAspect="1"/>
          </p:cNvPicPr>
          <p:nvPr/>
        </p:nvPicPr>
        <p:blipFill rotWithShape="1">
          <a:blip r:embed="rId3"/>
          <a:srcRect l="5633" t="8133" r="10051" b="9455"/>
          <a:stretch/>
        </p:blipFill>
        <p:spPr>
          <a:xfrm>
            <a:off x="9637560" y="6029325"/>
            <a:ext cx="730941" cy="502444"/>
          </a:xfrm>
          <a:prstGeom prst="rect">
            <a:avLst/>
          </a:prstGeom>
        </p:spPr>
      </p:pic>
      <p:pic>
        <p:nvPicPr>
          <p:cNvPr id="59" name="Picture 58">
            <a:extLst>
              <a:ext uri="{FF2B5EF4-FFF2-40B4-BE49-F238E27FC236}">
                <a16:creationId xmlns:a16="http://schemas.microsoft.com/office/drawing/2014/main" id="{BC36F74A-5E23-468E-B2AA-EE79CCEE48A4}"/>
              </a:ext>
              <a:ext uri="{C183D7F6-B498-43B3-948B-1728B52AA6E4}">
                <adec:decorative xmlns:adec="http://schemas.microsoft.com/office/drawing/2017/decorative" val="1"/>
              </a:ext>
            </a:extLst>
          </p:cNvPr>
          <p:cNvPicPr>
            <a:picLocks noChangeAspect="1"/>
          </p:cNvPicPr>
          <p:nvPr/>
        </p:nvPicPr>
        <p:blipFill rotWithShape="1">
          <a:blip r:embed="rId3"/>
          <a:srcRect l="5633" t="8133" r="10051" b="9455"/>
          <a:stretch/>
        </p:blipFill>
        <p:spPr>
          <a:xfrm>
            <a:off x="8673154" y="6029325"/>
            <a:ext cx="730941" cy="502444"/>
          </a:xfrm>
          <a:prstGeom prst="rect">
            <a:avLst/>
          </a:prstGeom>
        </p:spPr>
      </p:pic>
      <p:sp>
        <p:nvSpPr>
          <p:cNvPr id="61" name="Arc 60">
            <a:extLst>
              <a:ext uri="{FF2B5EF4-FFF2-40B4-BE49-F238E27FC236}">
                <a16:creationId xmlns:a16="http://schemas.microsoft.com/office/drawing/2014/main" id="{C476DE56-575D-4B39-BAD9-55B880F96914}"/>
              </a:ext>
              <a:ext uri="{C183D7F6-B498-43B3-948B-1728B52AA6E4}">
                <adec:decorative xmlns:adec="http://schemas.microsoft.com/office/drawing/2017/decorative" val="1"/>
              </a:ext>
            </a:extLst>
          </p:cNvPr>
          <p:cNvSpPr/>
          <p:nvPr/>
        </p:nvSpPr>
        <p:spPr>
          <a:xfrm rot="6776837">
            <a:off x="8394243" y="3553416"/>
            <a:ext cx="1298503" cy="3445482"/>
          </a:xfrm>
          <a:prstGeom prst="arc">
            <a:avLst>
              <a:gd name="adj1" fmla="val 21182583"/>
              <a:gd name="adj2" fmla="val 5157969"/>
            </a:avLst>
          </a:prstGeom>
          <a:ln w="31750">
            <a:solidFill>
              <a:schemeClr val="accent3"/>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2" name="Picture 61">
            <a:extLst>
              <a:ext uri="{FF2B5EF4-FFF2-40B4-BE49-F238E27FC236}">
                <a16:creationId xmlns:a16="http://schemas.microsoft.com/office/drawing/2014/main" id="{D93CD092-53F3-4AB3-A6F8-B43D7760E695}"/>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8163933" y="1806598"/>
            <a:ext cx="501586" cy="535477"/>
          </a:xfrm>
          <a:prstGeom prst="rect">
            <a:avLst/>
          </a:prstGeom>
        </p:spPr>
      </p:pic>
      <p:pic>
        <p:nvPicPr>
          <p:cNvPr id="63" name="Picture 62">
            <a:extLst>
              <a:ext uri="{FF2B5EF4-FFF2-40B4-BE49-F238E27FC236}">
                <a16:creationId xmlns:a16="http://schemas.microsoft.com/office/drawing/2014/main" id="{CC897BEE-D524-4B52-A02D-454BC8A3D86D}"/>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9511930" y="1761518"/>
            <a:ext cx="613213" cy="589927"/>
          </a:xfrm>
          <a:prstGeom prst="rect">
            <a:avLst/>
          </a:prstGeom>
        </p:spPr>
      </p:pic>
      <p:pic>
        <p:nvPicPr>
          <p:cNvPr id="64" name="Picture 63">
            <a:extLst>
              <a:ext uri="{FF2B5EF4-FFF2-40B4-BE49-F238E27FC236}">
                <a16:creationId xmlns:a16="http://schemas.microsoft.com/office/drawing/2014/main" id="{8FB79446-6E61-4FCB-BF9B-44553CE7E02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3576194" y="1375804"/>
            <a:ext cx="606273" cy="563727"/>
          </a:xfrm>
          <a:prstGeom prst="rect">
            <a:avLst/>
          </a:prstGeom>
        </p:spPr>
      </p:pic>
      <p:grpSp>
        <p:nvGrpSpPr>
          <p:cNvPr id="60" name="Group 59">
            <a:extLst>
              <a:ext uri="{FF2B5EF4-FFF2-40B4-BE49-F238E27FC236}">
                <a16:creationId xmlns:a16="http://schemas.microsoft.com/office/drawing/2014/main" id="{5DF12B69-F2C8-49C0-A15E-652509A9A7E7}"/>
              </a:ext>
            </a:extLst>
          </p:cNvPr>
          <p:cNvGrpSpPr/>
          <p:nvPr/>
        </p:nvGrpSpPr>
        <p:grpSpPr>
          <a:xfrm>
            <a:off x="0" y="6494753"/>
            <a:ext cx="12192000" cy="472960"/>
            <a:chOff x="0" y="6494753"/>
            <a:chExt cx="12192000" cy="472960"/>
          </a:xfrm>
        </p:grpSpPr>
        <p:sp>
          <p:nvSpPr>
            <p:cNvPr id="65" name="Rectangle 64">
              <a:extLst>
                <a:ext uri="{FF2B5EF4-FFF2-40B4-BE49-F238E27FC236}">
                  <a16:creationId xmlns:a16="http://schemas.microsoft.com/office/drawing/2014/main" id="{307A9213-31A8-433C-AC8B-50EC8049EC06}"/>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F72ACB5C-0075-4D44-956F-C93861845772}"/>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48433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A7EDCF-2B8F-43D0-BE84-AA96875CC1EB}"/>
              </a:ext>
            </a:extLst>
          </p:cNvPr>
          <p:cNvSpPr/>
          <p:nvPr/>
        </p:nvSpPr>
        <p:spPr bwMode="auto">
          <a:xfrm>
            <a:off x="4095750" y="0"/>
            <a:ext cx="8096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Content Placeholder 5" descr="A picture containing clipart&#10;&#10;Description generated with very high confidence">
            <a:extLst>
              <a:ext uri="{FF2B5EF4-FFF2-40B4-BE49-F238E27FC236}">
                <a16:creationId xmlns:a16="http://schemas.microsoft.com/office/drawing/2014/main" id="{D896D668-672C-489D-92D1-7698C2BA2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7486" y="2521199"/>
            <a:ext cx="1410915" cy="468182"/>
          </a:xfrm>
          <a:prstGeom prst="rect">
            <a:avLst/>
          </a:prstGeom>
        </p:spPr>
      </p:pic>
      <p:pic>
        <p:nvPicPr>
          <p:cNvPr id="16" name="Graphic 15">
            <a:extLst>
              <a:ext uri="{FF2B5EF4-FFF2-40B4-BE49-F238E27FC236}">
                <a16:creationId xmlns:a16="http://schemas.microsoft.com/office/drawing/2014/main" id="{2D9377CA-917B-4959-A6BA-C97F961AEA8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12518" y="1069856"/>
            <a:ext cx="1184390" cy="26319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87B86268-A78C-4851-8842-CEDC7F1BF3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2995" y="769191"/>
            <a:ext cx="1379896" cy="855535"/>
          </a:xfrm>
          <a:prstGeom prst="rect">
            <a:avLst/>
          </a:prstGeom>
        </p:spPr>
      </p:pic>
      <p:pic>
        <p:nvPicPr>
          <p:cNvPr id="19" name="Picture 18" descr="A close up of a logo&#10;&#10;Description generated with high confidence">
            <a:extLst>
              <a:ext uri="{FF2B5EF4-FFF2-40B4-BE49-F238E27FC236}">
                <a16:creationId xmlns:a16="http://schemas.microsoft.com/office/drawing/2014/main" id="{BFB1A9F4-C1EB-4CF6-AAFE-3F64515B6D0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23340" y="2969974"/>
            <a:ext cx="1972889" cy="816791"/>
          </a:xfrm>
          <a:prstGeom prst="rect">
            <a:avLst/>
          </a:prstGeom>
        </p:spPr>
      </p:pic>
      <p:pic>
        <p:nvPicPr>
          <p:cNvPr id="21" name="Picture 20">
            <a:extLst>
              <a:ext uri="{FF2B5EF4-FFF2-40B4-BE49-F238E27FC236}">
                <a16:creationId xmlns:a16="http://schemas.microsoft.com/office/drawing/2014/main" id="{471DBC60-6B76-4852-807D-84EE9571846C}"/>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1947" y="4065805"/>
            <a:ext cx="1741992" cy="318117"/>
          </a:xfrm>
          <a:prstGeom prst="rect">
            <a:avLst/>
          </a:prstGeom>
        </p:spPr>
      </p:pic>
      <p:pic>
        <p:nvPicPr>
          <p:cNvPr id="23" name="Picture 22">
            <a:extLst>
              <a:ext uri="{FF2B5EF4-FFF2-40B4-BE49-F238E27FC236}">
                <a16:creationId xmlns:a16="http://schemas.microsoft.com/office/drawing/2014/main" id="{43D87207-64AB-4B0F-9AD6-23B834D15E8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99256" y="5532435"/>
            <a:ext cx="1410915" cy="496022"/>
          </a:xfrm>
          <a:prstGeom prst="rect">
            <a:avLst/>
          </a:prstGeom>
        </p:spPr>
      </p:pic>
      <p:pic>
        <p:nvPicPr>
          <p:cNvPr id="25" name="Graphic 23">
            <a:extLst>
              <a:ext uri="{FF2B5EF4-FFF2-40B4-BE49-F238E27FC236}">
                <a16:creationId xmlns:a16="http://schemas.microsoft.com/office/drawing/2014/main" id="{33999177-FFCD-4B5C-BAC3-6E95E79C677A}"/>
              </a:ext>
              <a:ext uri="{C183D7F6-B498-43B3-948B-1728B52AA6E4}">
                <adec:decorative xmlns:adec="http://schemas.microsoft.com/office/drawing/2017/decorative" val="1"/>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4815735" y="4087494"/>
            <a:ext cx="1977956" cy="346829"/>
          </a:xfrm>
          <a:custGeom>
            <a:avLst/>
            <a:gdLst>
              <a:gd name="connsiteX0" fmla="*/ 0 w 2593288"/>
              <a:gd name="connsiteY0" fmla="*/ 0 h 454726"/>
              <a:gd name="connsiteX1" fmla="*/ 2597605 w 2593288"/>
              <a:gd name="connsiteY1" fmla="*/ 0 h 454726"/>
              <a:gd name="connsiteX2" fmla="*/ 2597605 w 2593288"/>
              <a:gd name="connsiteY2" fmla="*/ 455986 h 454726"/>
              <a:gd name="connsiteX3" fmla="*/ 0 w 2593288"/>
              <a:gd name="connsiteY3" fmla="*/ 455986 h 454726"/>
            </a:gdLst>
            <a:ahLst/>
            <a:cxnLst>
              <a:cxn ang="0">
                <a:pos x="connsiteX0" y="connsiteY0"/>
              </a:cxn>
              <a:cxn ang="0">
                <a:pos x="connsiteX1" y="connsiteY1"/>
              </a:cxn>
              <a:cxn ang="0">
                <a:pos x="connsiteX2" y="connsiteY2"/>
              </a:cxn>
              <a:cxn ang="0">
                <a:pos x="connsiteX3" y="connsiteY3"/>
              </a:cxn>
            </a:cxnLst>
            <a:rect l="l" t="t" r="r" b="b"/>
            <a:pathLst>
              <a:path w="2593288" h="454726">
                <a:moveTo>
                  <a:pt x="0" y="0"/>
                </a:moveTo>
                <a:lnTo>
                  <a:pt x="2597605" y="0"/>
                </a:lnTo>
                <a:lnTo>
                  <a:pt x="2597605" y="455986"/>
                </a:lnTo>
                <a:lnTo>
                  <a:pt x="0" y="455986"/>
                </a:lnTo>
                <a:close/>
              </a:path>
            </a:pathLst>
          </a:custGeom>
          <a:ln/>
        </p:spPr>
      </p:pic>
      <p:pic>
        <p:nvPicPr>
          <p:cNvPr id="1026" name="Picture 2" descr="Image result for dell emc logo">
            <a:extLst>
              <a:ext uri="{FF2B5EF4-FFF2-40B4-BE49-F238E27FC236}">
                <a16:creationId xmlns:a16="http://schemas.microsoft.com/office/drawing/2014/main" id="{71B9C949-6DDB-4D8C-8AC7-B0BA422921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38788" y="1730162"/>
            <a:ext cx="1741992" cy="289878"/>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7C6E01E9-29AE-426A-8093-135B240AEB7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90551" y="5196065"/>
            <a:ext cx="1664784" cy="832392"/>
          </a:xfrm>
          <a:prstGeom prst="rect">
            <a:avLst/>
          </a:prstGeom>
        </p:spPr>
      </p:pic>
      <p:pic>
        <p:nvPicPr>
          <p:cNvPr id="14" name="Picture 13" descr="A close up of a sign&#10;&#10;Description generated with very high confidence">
            <a:extLst>
              <a:ext uri="{FF2B5EF4-FFF2-40B4-BE49-F238E27FC236}">
                <a16:creationId xmlns:a16="http://schemas.microsoft.com/office/drawing/2014/main" id="{292202C8-060D-4F81-B0EF-F7DA00CE01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36194" y="2431167"/>
            <a:ext cx="1337039" cy="558214"/>
          </a:xfrm>
          <a:prstGeom prst="rect">
            <a:avLst/>
          </a:prstGeom>
        </p:spPr>
      </p:pic>
      <p:pic>
        <p:nvPicPr>
          <p:cNvPr id="4" name="Picture 3" descr="A picture containing plate, drawing, food&#10;&#10;Description automatically generated">
            <a:extLst>
              <a:ext uri="{FF2B5EF4-FFF2-40B4-BE49-F238E27FC236}">
                <a16:creationId xmlns:a16="http://schemas.microsoft.com/office/drawing/2014/main" id="{392705C3-2C26-4833-BE90-7BFA468412FF}"/>
              </a:ext>
            </a:extLst>
          </p:cNvPr>
          <p:cNvPicPr>
            <a:picLocks noChangeAspect="1"/>
          </p:cNvPicPr>
          <p:nvPr/>
        </p:nvPicPr>
        <p:blipFill>
          <a:blip r:embed="rId15"/>
          <a:stretch>
            <a:fillRect/>
          </a:stretch>
        </p:blipFill>
        <p:spPr>
          <a:xfrm>
            <a:off x="7659220" y="4837960"/>
            <a:ext cx="1101129" cy="498110"/>
          </a:xfrm>
          <a:prstGeom prst="rect">
            <a:avLst/>
          </a:prstGeom>
        </p:spPr>
      </p:pic>
      <p:sp>
        <p:nvSpPr>
          <p:cNvPr id="10" name="Title 9">
            <a:extLst>
              <a:ext uri="{FF2B5EF4-FFF2-40B4-BE49-F238E27FC236}">
                <a16:creationId xmlns:a16="http://schemas.microsoft.com/office/drawing/2014/main" id="{B6CE5CB4-3EF2-4462-9762-43C8C3E45414}"/>
              </a:ext>
            </a:extLst>
          </p:cNvPr>
          <p:cNvSpPr>
            <a:spLocks noGrp="1"/>
          </p:cNvSpPr>
          <p:nvPr>
            <p:ph type="title" idx="4294967295"/>
          </p:nvPr>
        </p:nvSpPr>
        <p:spPr>
          <a:xfrm>
            <a:off x="456406" y="1966368"/>
            <a:ext cx="3182938" cy="1109662"/>
          </a:xfrm>
        </p:spPr>
        <p:txBody>
          <a:bodyPr/>
          <a:lstStyle/>
          <a:p>
            <a:pPr algn="ctr"/>
            <a:r>
              <a:rPr lang="en-US" sz="4000" b="1" dirty="0">
                <a:gradFill>
                  <a:gsLst>
                    <a:gs pos="1250">
                      <a:srgbClr val="1A1A1A"/>
                    </a:gs>
                    <a:gs pos="100000">
                      <a:srgbClr val="1A1A1A"/>
                    </a:gs>
                  </a:gsLst>
                  <a:lin ang="5400000" scaled="0"/>
                </a:gradFill>
              </a:rPr>
              <a:t>Windows Admin Center Partners</a:t>
            </a:r>
            <a:br>
              <a:rPr lang="en-US" sz="4000" b="1" dirty="0">
                <a:gradFill>
                  <a:gsLst>
                    <a:gs pos="1250">
                      <a:srgbClr val="1A1A1A"/>
                    </a:gs>
                    <a:gs pos="100000">
                      <a:srgbClr val="1A1A1A"/>
                    </a:gs>
                  </a:gsLst>
                  <a:lin ang="5400000" scaled="0"/>
                </a:gradFill>
              </a:rPr>
            </a:br>
            <a:endParaRPr lang="en-US" sz="4000" dirty="0"/>
          </a:p>
        </p:txBody>
      </p:sp>
      <p:grpSp>
        <p:nvGrpSpPr>
          <p:cNvPr id="18" name="Group 17">
            <a:extLst>
              <a:ext uri="{FF2B5EF4-FFF2-40B4-BE49-F238E27FC236}">
                <a16:creationId xmlns:a16="http://schemas.microsoft.com/office/drawing/2014/main" id="{302A56FC-5664-4B74-9C3C-CCDCFE71E958}"/>
              </a:ext>
            </a:extLst>
          </p:cNvPr>
          <p:cNvGrpSpPr/>
          <p:nvPr/>
        </p:nvGrpSpPr>
        <p:grpSpPr>
          <a:xfrm>
            <a:off x="0" y="6494753"/>
            <a:ext cx="12192000" cy="472960"/>
            <a:chOff x="0" y="6494753"/>
            <a:chExt cx="12192000" cy="472960"/>
          </a:xfrm>
        </p:grpSpPr>
        <p:sp>
          <p:nvSpPr>
            <p:cNvPr id="20" name="Rectangle 19">
              <a:extLst>
                <a:ext uri="{FF2B5EF4-FFF2-40B4-BE49-F238E27FC236}">
                  <a16:creationId xmlns:a16="http://schemas.microsoft.com/office/drawing/2014/main" id="{D8907529-4A82-4F7F-A6B1-9A62639C0C63}"/>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DF6D1FB4-0269-49D7-B574-E3E36632D33B}"/>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028108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9AB73379-FD4B-4862-AC23-61ED88997664}"/>
              </a:ext>
            </a:extLst>
          </p:cNvPr>
          <p:cNvSpPr txBox="1">
            <a:spLocks/>
          </p:cNvSpPr>
          <p:nvPr/>
        </p:nvSpPr>
        <p:spPr>
          <a:xfrm>
            <a:off x="4124829" y="1304766"/>
            <a:ext cx="5466341" cy="2616101"/>
          </a:xfrm>
          <a:prstGeom prst="rect">
            <a:avLst/>
          </a:prstGeom>
        </p:spPr>
        <p:txBody>
          <a:bodyPr vert="horz" wrap="square" lIns="0" tIns="0" rIns="0" bIns="0" rtlCol="0" anchor="ctr" anchorCtr="0">
            <a:sp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0078D3"/>
                </a:solidFill>
                <a:effectLst/>
                <a:uLnTx/>
                <a:uFillTx/>
                <a:latin typeface="Segoe UI Semibold"/>
                <a:ea typeface="+mn-ea"/>
                <a:cs typeface="Segoe UI" panose="020B0502040204020203" pitchFamily="34" charset="0"/>
                <a:hlinkClick r:id="rId3"/>
              </a:rPr>
              <a:t>Download today</a:t>
            </a:r>
            <a:endParaRPr kumimoji="0" lang="en-US" sz="3200" b="1" i="0" u="none" strike="noStrike" kern="1200" cap="none" spc="0" normalizeH="0" baseline="0" noProof="0" dirty="0">
              <a:ln>
                <a:noFill/>
              </a:ln>
              <a:solidFill>
                <a:srgbClr val="0078D3"/>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50000"/>
              </a:lnSpc>
              <a:spcBef>
                <a:spcPct val="20000"/>
              </a:spcBef>
              <a:spcAft>
                <a:spcPts val="12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The small (~60MB) file installs in minutes and is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available at </a:t>
            </a: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no extra cost. Access from a modern web browser.</a:t>
            </a:r>
          </a:p>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pic>
        <p:nvPicPr>
          <p:cNvPr id="5" name="Picture 4">
            <a:extLst>
              <a:ext uri="{FF2B5EF4-FFF2-40B4-BE49-F238E27FC236}">
                <a16:creationId xmlns:a16="http://schemas.microsoft.com/office/drawing/2014/main" id="{2843D85C-9C6C-4BD1-8355-D3F83E027F0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120004" y="1638300"/>
            <a:ext cx="1544369" cy="1544369"/>
          </a:xfrm>
          <a:prstGeom prst="rect">
            <a:avLst/>
          </a:prstGeom>
        </p:spPr>
      </p:pic>
      <p:sp>
        <p:nvSpPr>
          <p:cNvPr id="2" name="Rectangle 1">
            <a:extLst>
              <a:ext uri="{FF2B5EF4-FFF2-40B4-BE49-F238E27FC236}">
                <a16:creationId xmlns:a16="http://schemas.microsoft.com/office/drawing/2014/main" id="{77C24EB1-D9A2-4937-B7D7-1C4C55153BFE}"/>
              </a:ext>
              <a:ext uri="{C183D7F6-B498-43B3-948B-1728B52AA6E4}">
                <adec:decorative xmlns:adec="http://schemas.microsoft.com/office/drawing/2017/decorative" val="1"/>
              </a:ext>
            </a:extLst>
          </p:cNvPr>
          <p:cNvSpPr/>
          <p:nvPr/>
        </p:nvSpPr>
        <p:spPr bwMode="auto">
          <a:xfrm>
            <a:off x="0" y="4686300"/>
            <a:ext cx="12192000" cy="21717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C70FDAF1-5278-430F-99DD-714CD925668E}"/>
              </a:ext>
            </a:extLst>
          </p:cNvPr>
          <p:cNvSpPr txBox="1"/>
          <p:nvPr/>
        </p:nvSpPr>
        <p:spPr>
          <a:xfrm>
            <a:off x="4124829" y="5168900"/>
            <a:ext cx="5461895" cy="987963"/>
          </a:xfrm>
          <a:prstGeom prst="rect">
            <a:avLst/>
          </a:prstGeom>
          <a:noFill/>
        </p:spPr>
        <p:txBody>
          <a:bodyPr wrap="square" lIns="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78D3"/>
                </a:solidFill>
                <a:effectLst/>
                <a:uLnTx/>
                <a:uFillTx/>
                <a:latin typeface="Segoe UI"/>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https://aka.ms/hybrid-wac</a:t>
            </a:r>
          </a:p>
        </p:txBody>
      </p:sp>
      <p:pic>
        <p:nvPicPr>
          <p:cNvPr id="6" name="Picture 5">
            <a:extLst>
              <a:ext uri="{FF2B5EF4-FFF2-40B4-BE49-F238E27FC236}">
                <a16:creationId xmlns:a16="http://schemas.microsoft.com/office/drawing/2014/main" id="{90906081-5569-4369-A477-9FBD89F8322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519553" y="5206406"/>
            <a:ext cx="2172596" cy="912950"/>
          </a:xfrm>
          <a:prstGeom prst="rect">
            <a:avLst/>
          </a:prstGeom>
        </p:spPr>
      </p:pic>
      <p:grpSp>
        <p:nvGrpSpPr>
          <p:cNvPr id="7" name="Group 6">
            <a:extLst>
              <a:ext uri="{FF2B5EF4-FFF2-40B4-BE49-F238E27FC236}">
                <a16:creationId xmlns:a16="http://schemas.microsoft.com/office/drawing/2014/main" id="{831BE20E-AF69-4505-9829-643CF558CFB9}"/>
              </a:ext>
            </a:extLst>
          </p:cNvPr>
          <p:cNvGrpSpPr/>
          <p:nvPr/>
        </p:nvGrpSpPr>
        <p:grpSpPr>
          <a:xfrm>
            <a:off x="0" y="6494753"/>
            <a:ext cx="12192000" cy="472960"/>
            <a:chOff x="0" y="6494753"/>
            <a:chExt cx="12192000" cy="472960"/>
          </a:xfrm>
        </p:grpSpPr>
        <p:sp>
          <p:nvSpPr>
            <p:cNvPr id="8" name="Rectangle 7">
              <a:extLst>
                <a:ext uri="{FF2B5EF4-FFF2-40B4-BE49-F238E27FC236}">
                  <a16:creationId xmlns:a16="http://schemas.microsoft.com/office/drawing/2014/main" id="{3FF8D69B-3A0B-4389-BF35-E419634FFF6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B6FEE17-AC92-4D52-9ECB-D404BEA077AA}"/>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pic>
        <p:nvPicPr>
          <p:cNvPr id="11" name="Picture 10">
            <a:extLst>
              <a:ext uri="{FF2B5EF4-FFF2-40B4-BE49-F238E27FC236}">
                <a16:creationId xmlns:a16="http://schemas.microsoft.com/office/drawing/2014/main" id="{B6A0FFB2-E9C5-452A-B060-0743DA690D81}"/>
              </a:ext>
            </a:extLst>
          </p:cNvPr>
          <p:cNvPicPr>
            <a:picLocks noChangeAspect="1"/>
          </p:cNvPicPr>
          <p:nvPr/>
        </p:nvPicPr>
        <p:blipFill>
          <a:blip r:embed="rId6"/>
          <a:stretch>
            <a:fillRect/>
          </a:stretch>
        </p:blipFill>
        <p:spPr>
          <a:xfrm>
            <a:off x="11005855" y="163449"/>
            <a:ext cx="1009551" cy="1033652"/>
          </a:xfrm>
          <a:prstGeom prst="rect">
            <a:avLst/>
          </a:prstGeom>
        </p:spPr>
      </p:pic>
    </p:spTree>
    <p:extLst>
      <p:ext uri="{BB962C8B-B14F-4D97-AF65-F5344CB8AC3E}">
        <p14:creationId xmlns:p14="http://schemas.microsoft.com/office/powerpoint/2010/main" val="835364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96E0-7C39-4CCD-B220-501DD3786D1C}"/>
              </a:ext>
            </a:extLst>
          </p:cNvPr>
          <p:cNvSpPr>
            <a:spLocks noGrp="1"/>
          </p:cNvSpPr>
          <p:nvPr>
            <p:ph type="title" idx="4294967295"/>
          </p:nvPr>
        </p:nvSpPr>
        <p:spPr>
          <a:xfrm>
            <a:off x="801098" y="1396289"/>
            <a:ext cx="5712824" cy="1325563"/>
          </a:xfrm>
          <a:prstGeom prst="rect">
            <a:avLst/>
          </a:prstGeom>
        </p:spPr>
        <p:txBody>
          <a:bodyPr vert="horz" lIns="91440" tIns="45720" rIns="91440" bIns="45720" rtlCol="0" anchor="ctr">
            <a:normAutofit/>
          </a:bodyPr>
          <a:lstStyle/>
          <a:p>
            <a:r>
              <a:rPr lang="en-US" kern="1200">
                <a:solidFill>
                  <a:schemeClr val="tx1"/>
                </a:solidFill>
                <a:latin typeface="Segoe UI Light" panose="020B0502040204020203" pitchFamily="34" charset="0"/>
                <a:cs typeface="Segoe UI Light" panose="020B0502040204020203" pitchFamily="34" charset="0"/>
              </a:rPr>
              <a:t>Who am I?</a:t>
            </a:r>
          </a:p>
        </p:txBody>
      </p:sp>
      <p:sp>
        <p:nvSpPr>
          <p:cNvPr id="4" name="TextBox 3">
            <a:extLst>
              <a:ext uri="{FF2B5EF4-FFF2-40B4-BE49-F238E27FC236}">
                <a16:creationId xmlns:a16="http://schemas.microsoft.com/office/drawing/2014/main" id="{DF034FC2-03A0-4D5B-8196-8BC4D383424B}"/>
              </a:ext>
            </a:extLst>
          </p:cNvPr>
          <p:cNvSpPr txBox="1"/>
          <p:nvPr/>
        </p:nvSpPr>
        <p:spPr>
          <a:xfrm>
            <a:off x="805543" y="2871982"/>
            <a:ext cx="4558309" cy="3181684"/>
          </a:xfrm>
          <a:prstGeom prst="rect">
            <a:avLst/>
          </a:prstGeom>
        </p:spPr>
        <p:txBody>
          <a:bodyPr vert="horz" lIns="91440" tIns="45720" rIns="91440" bIns="45720" rtlCol="0" anchor="t">
            <a:normAutofit/>
          </a:bodyPr>
          <a:lstStyle/>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Senior Cloud Advocate @ Microsoft</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Blog at </a:t>
            </a:r>
            <a:r>
              <a:rPr lang="en-US" b="1" dirty="0">
                <a:latin typeface="Segoe UI Light" panose="020B0502040204020203" pitchFamily="34" charset="0"/>
                <a:cs typeface="Segoe UI Light" panose="020B0502040204020203" pitchFamily="34" charset="0"/>
              </a:rPr>
              <a:t>www.techielass.com</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@Techielass</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Founder of the Glasgow Azure User Group</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STEM Ambassador</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14+ years in the IT industry</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IT Pro</a:t>
            </a:r>
          </a:p>
          <a:p>
            <a:pPr marL="457200" indent="-228600">
              <a:lnSpc>
                <a:spcPct val="90000"/>
              </a:lnSpc>
              <a:spcAft>
                <a:spcPts val="600"/>
              </a:spcAft>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p:txBody>
      </p:sp>
      <p:sp>
        <p:nvSpPr>
          <p:cNvPr id="1038" name="Oval 80">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4761"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9" name="Freeform: Shape 82">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mage may contain: Sarah Lean, smiling, indoor">
            <a:extLst>
              <a:ext uri="{FF2B5EF4-FFF2-40B4-BE49-F238E27FC236}">
                <a16:creationId xmlns:a16="http://schemas.microsoft.com/office/drawing/2014/main" id="{BC44A031-FA62-4315-8F16-277D02C91B20}"/>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r="-4"/>
          <a:stretch/>
        </p:blipFill>
        <p:spPr bwMode="auto">
          <a:xfrm>
            <a:off x="5969353" y="2815228"/>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Image may contain: 1 person">
            <a:extLst>
              <a:ext uri="{FF2B5EF4-FFF2-40B4-BE49-F238E27FC236}">
                <a16:creationId xmlns:a16="http://schemas.microsoft.com/office/drawing/2014/main" id="{F5BAE883-7C4A-4F30-A205-493C781A2A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160603" y="2"/>
            <a:ext cx="4034316" cy="3486455"/>
          </a:xfrm>
          <a:custGeom>
            <a:avLst/>
            <a:gdLst/>
            <a:ahLst/>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a:noFill/>
          <a:extLst>
            <a:ext uri="{909E8E84-426E-40DD-AFC4-6F175D3DCCD1}">
              <a14:hiddenFill xmlns:a14="http://schemas.microsoft.com/office/drawing/2010/main">
                <a:solidFill>
                  <a:srgbClr val="FFFFFF"/>
                </a:solidFill>
              </a14:hiddenFill>
            </a:ext>
          </a:extLst>
        </p:spPr>
      </p:pic>
      <p:sp>
        <p:nvSpPr>
          <p:cNvPr id="85" name="Freeform: Shape 84">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Image may contain: 7 people, including Sarah Lean, people smiling, people standing, shoes and indoor">
            <a:extLst>
              <a:ext uri="{FF2B5EF4-FFF2-40B4-BE49-F238E27FC236}">
                <a16:creationId xmlns:a16="http://schemas.microsoft.com/office/drawing/2014/main" id="{3B5B11D2-8A63-470C-9AC2-817D3A8429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9053088" y="4197217"/>
            <a:ext cx="3138912" cy="2660795"/>
          </a:xfrm>
          <a:custGeom>
            <a:avLst/>
            <a:gdLst/>
            <a:ahLst/>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617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DD20BD-4770-4122-9C83-6B81829BA512}"/>
              </a:ext>
            </a:extLst>
          </p:cNvPr>
          <p:cNvSpPr txBox="1"/>
          <p:nvPr/>
        </p:nvSpPr>
        <p:spPr>
          <a:xfrm>
            <a:off x="428681" y="2532448"/>
            <a:ext cx="5428936" cy="1793104"/>
          </a:xfrm>
          <a:prstGeom prst="rect">
            <a:avLst/>
          </a:prstGeom>
          <a:noFill/>
        </p:spPr>
        <p:txBody>
          <a:bodyPr vert="horz" wrap="square" lIns="0" tIns="0" rIns="0" bIns="182880" rtlCol="0" anchor="b" anchorCtr="0">
            <a:normAutofit fontScale="92500" lnSpcReduction="10000"/>
          </a:bodyPr>
          <a:lstStyle/>
          <a:p>
            <a:pPr marL="0" marR="0" lvl="0" indent="0" algn="l" defTabSz="914367" rtl="0" eaLnBrk="1" fontAlgn="auto" latinLnBrk="0" hangingPunct="1">
              <a:lnSpc>
                <a:spcPct val="90000"/>
              </a:lnSpc>
              <a:spcBef>
                <a:spcPct val="0"/>
              </a:spcBef>
              <a:spcAft>
                <a:spcPts val="600"/>
              </a:spcAft>
              <a:buClrTx/>
              <a:buSzTx/>
              <a:buFontTx/>
              <a:buNone/>
              <a:tabLst/>
              <a:defRPr/>
            </a:pPr>
            <a:r>
              <a:rPr kumimoji="0" lang="en-US" sz="4705" b="0" i="0" u="none" strike="noStrike" kern="1200" cap="none" spc="-49" normalizeH="0" baseline="0" noProof="0" dirty="0">
                <a:ln w="3175">
                  <a:noFill/>
                </a:ln>
                <a:solidFill>
                  <a:srgbClr val="000000"/>
                </a:solidFill>
                <a:effectLst/>
                <a:uLnTx/>
                <a:uFillTx/>
                <a:latin typeface="Segoe UI Semibold"/>
                <a:ea typeface="+mn-ea"/>
                <a:cs typeface="Segoe UI" pitchFamily="34" charset="0"/>
              </a:rPr>
              <a:t>Demo – Windows Admin Center Overview </a:t>
            </a:r>
          </a:p>
        </p:txBody>
      </p:sp>
    </p:spTree>
    <p:extLst>
      <p:ext uri="{BB962C8B-B14F-4D97-AF65-F5344CB8AC3E}">
        <p14:creationId xmlns:p14="http://schemas.microsoft.com/office/powerpoint/2010/main" val="2557740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https://us-api.asm.skype.com/v1/objects/0-cus-d9-12e3b70766cb5809f1d314c14e3ded12/views/imgpsh_mobile_save">
            <a:extLst>
              <a:ext uri="{FF2B5EF4-FFF2-40B4-BE49-F238E27FC236}">
                <a16:creationId xmlns:a16="http://schemas.microsoft.com/office/drawing/2014/main" id="{82E65FEE-61AC-424B-8C61-30905D8ED9DA}"/>
              </a:ext>
            </a:extLst>
          </p:cNvPr>
          <p:cNvSpPr>
            <a:spLocks noChangeAspect="1" noChangeArrowheads="1"/>
          </p:cNvSpPr>
          <p:nvPr/>
        </p:nvSpPr>
        <p:spPr bwMode="auto">
          <a:xfrm>
            <a:off x="1457325" y="933450"/>
            <a:ext cx="9277350" cy="4991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4109E3E7-A529-436B-A746-6774869372A9}"/>
              </a:ext>
            </a:extLst>
          </p:cNvPr>
          <p:cNvSpPr/>
          <p:nvPr/>
        </p:nvSpPr>
        <p:spPr>
          <a:xfrm>
            <a:off x="2397457" y="3282834"/>
            <a:ext cx="6451268" cy="363946"/>
          </a:xfrm>
          <a:prstGeom prst="rect">
            <a:avLst/>
          </a:prstGeom>
        </p:spPr>
        <p:txBody>
          <a:bodyPr wrap="square">
            <a:spAutoFit/>
          </a:bodyPr>
          <a:lstStyle/>
          <a:p>
            <a:pPr lvl="0"/>
            <a:endParaRPr lang="en-US"/>
          </a:p>
        </p:txBody>
      </p:sp>
      <p:sp>
        <p:nvSpPr>
          <p:cNvPr id="3" name="Rectangle 2">
            <a:extLst>
              <a:ext uri="{FF2B5EF4-FFF2-40B4-BE49-F238E27FC236}">
                <a16:creationId xmlns:a16="http://schemas.microsoft.com/office/drawing/2014/main" id="{99E70A10-6401-4BD6-96DC-E9E7227A8513}"/>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1B8B9BC3-B738-4B90-BC3C-73F33CBE27CE}"/>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6" name="TextBox 5">
            <a:extLst>
              <a:ext uri="{FF2B5EF4-FFF2-40B4-BE49-F238E27FC236}">
                <a16:creationId xmlns:a16="http://schemas.microsoft.com/office/drawing/2014/main" id="{CA36E208-6A91-47FA-9451-64C8AFC6F55C}"/>
              </a:ext>
            </a:extLst>
          </p:cNvPr>
          <p:cNvSpPr txBox="1"/>
          <p:nvPr/>
        </p:nvSpPr>
        <p:spPr>
          <a:xfrm rot="20832837">
            <a:off x="2608393" y="2091428"/>
            <a:ext cx="6654386" cy="1862048"/>
          </a:xfrm>
          <a:prstGeom prst="rect">
            <a:avLst/>
          </a:prstGeom>
          <a:noFill/>
        </p:spPr>
        <p:txBody>
          <a:bodyPr wrap="none" rtlCol="0">
            <a:spAutoFit/>
          </a:bodyPr>
          <a:lstStyle/>
          <a:p>
            <a:pPr algn="ctr"/>
            <a:r>
              <a:rPr lang="en-GB" sz="11500" b="1" dirty="0">
                <a:ln w="22225">
                  <a:solidFill>
                    <a:schemeClr val="accent2"/>
                  </a:solidFill>
                  <a:prstDash val="solid"/>
                </a:ln>
                <a:solidFill>
                  <a:schemeClr val="accent2">
                    <a:lumMod val="40000"/>
                    <a:lumOff val="60000"/>
                  </a:schemeClr>
                </a:solidFill>
                <a:latin typeface="Bangers" panose="00000500000000000000" pitchFamily="2" charset="0"/>
              </a:rPr>
              <a:t>Consistency</a:t>
            </a:r>
          </a:p>
        </p:txBody>
      </p:sp>
    </p:spTree>
    <p:extLst>
      <p:ext uri="{BB962C8B-B14F-4D97-AF65-F5344CB8AC3E}">
        <p14:creationId xmlns:p14="http://schemas.microsoft.com/office/powerpoint/2010/main" val="3240900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7">
            <a:extLst>
              <a:ext uri="{FF2B5EF4-FFF2-40B4-BE49-F238E27FC236}">
                <a16:creationId xmlns:a16="http://schemas.microsoft.com/office/drawing/2014/main" id="{8C8CEEAB-247C-40EB-8507-40F82A825B8C}"/>
              </a:ext>
            </a:extLst>
          </p:cNvPr>
          <p:cNvSpPr txBox="1">
            <a:spLocks/>
          </p:cNvSpPr>
          <p:nvPr/>
        </p:nvSpPr>
        <p:spPr>
          <a:xfrm>
            <a:off x="592582" y="457200"/>
            <a:ext cx="11017250" cy="554038"/>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7EBA"/>
                    </a:gs>
                    <a:gs pos="100000">
                      <a:srgbClr val="007EBA"/>
                    </a:gs>
                  </a:gsLst>
                  <a:lin ang="5400000" scaled="0"/>
                </a:gradFill>
                <a:effectLst/>
                <a:uLnTx/>
                <a:uFillTx/>
                <a:latin typeface="Calibri Light (Headings)"/>
                <a:ea typeface="+mn-ea"/>
                <a:cs typeface="Segoe UI" pitchFamily="34" charset="0"/>
              </a:rPr>
              <a:t>Azure Arc</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1250">
                      <a:srgbClr val="007EBA"/>
                    </a:gs>
                    <a:gs pos="100000">
                      <a:srgbClr val="007EBA"/>
                    </a:gs>
                  </a:gsLst>
                  <a:lin ang="5400000" scaled="0"/>
                </a:gradFill>
                <a:effectLst/>
                <a:uLnTx/>
                <a:uFillTx/>
                <a:latin typeface="Calibri Light (Headings)"/>
                <a:ea typeface="+mn-ea"/>
                <a:cs typeface="Segoe UI" pitchFamily="34" charset="0"/>
              </a:rPr>
              <a:t>Bring Azure services and management to any infrastructure</a:t>
            </a:r>
          </a:p>
        </p:txBody>
      </p:sp>
      <p:cxnSp>
        <p:nvCxnSpPr>
          <p:cNvPr id="66" name="Straight Connector 65">
            <a:extLst>
              <a:ext uri="{FF2B5EF4-FFF2-40B4-BE49-F238E27FC236}">
                <a16:creationId xmlns:a16="http://schemas.microsoft.com/office/drawing/2014/main" id="{CB5DD16F-6AFE-40A7-A431-67D798BD66D4}"/>
              </a:ext>
            </a:extLst>
          </p:cNvPr>
          <p:cNvCxnSpPr/>
          <p:nvPr/>
        </p:nvCxnSpPr>
        <p:spPr>
          <a:xfrm>
            <a:off x="561975" y="4613275"/>
            <a:ext cx="11049000" cy="0"/>
          </a:xfrm>
          <a:prstGeom prst="line">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7" name="TextBox 76">
            <a:extLst>
              <a:ext uri="{FF2B5EF4-FFF2-40B4-BE49-F238E27FC236}">
                <a16:creationId xmlns:a16="http://schemas.microsoft.com/office/drawing/2014/main" id="{82BE2747-9015-46F0-BE76-459CE33D40DB}"/>
              </a:ext>
            </a:extLst>
          </p:cNvPr>
          <p:cNvSpPr txBox="1"/>
          <p:nvPr/>
        </p:nvSpPr>
        <p:spPr>
          <a:xfrm>
            <a:off x="582168" y="4986338"/>
            <a:ext cx="11027664" cy="30777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EBA"/>
                </a:solidFill>
                <a:effectLst/>
                <a:uLnTx/>
                <a:uFillTx/>
                <a:latin typeface="Segoe UI Semibold"/>
                <a:ea typeface="+mn-ea"/>
                <a:cs typeface="+mn-cs"/>
              </a:rPr>
              <a:t>Azure Arc is a set of technologies that extends Azure management and enables</a:t>
            </a:r>
            <a:br>
              <a:rPr kumimoji="0" lang="en-US" sz="1600" b="0" i="0" u="none" strike="noStrike" kern="1200" cap="none" spc="0" normalizeH="0" baseline="0" noProof="0" dirty="0">
                <a:ln>
                  <a:noFill/>
                </a:ln>
                <a:solidFill>
                  <a:srgbClr val="007EBA"/>
                </a:solidFill>
                <a:effectLst/>
                <a:uLnTx/>
                <a:uFillTx/>
                <a:latin typeface="Segoe UI Semibold"/>
                <a:ea typeface="+mn-ea"/>
                <a:cs typeface="+mn-cs"/>
              </a:rPr>
            </a:br>
            <a:r>
              <a:rPr kumimoji="0" lang="en-US" sz="1600" b="0" i="0" u="none" strike="noStrike" kern="1200" cap="none" spc="0" normalizeH="0" baseline="0" noProof="0" dirty="0">
                <a:ln>
                  <a:noFill/>
                </a:ln>
                <a:solidFill>
                  <a:srgbClr val="007EBA"/>
                </a:solidFill>
                <a:effectLst/>
                <a:uLnTx/>
                <a:uFillTx/>
                <a:latin typeface="Segoe UI Semibold"/>
                <a:ea typeface="+mn-ea"/>
                <a:cs typeface="+mn-cs"/>
              </a:rPr>
              <a:t>Azure services to run across on-premises, multi-cloud, and edge</a:t>
            </a:r>
          </a:p>
        </p:txBody>
      </p:sp>
      <p:grpSp>
        <p:nvGrpSpPr>
          <p:cNvPr id="78" name="Group 77">
            <a:extLst>
              <a:ext uri="{FF2B5EF4-FFF2-40B4-BE49-F238E27FC236}">
                <a16:creationId xmlns:a16="http://schemas.microsoft.com/office/drawing/2014/main" id="{C4CF118F-CECC-4485-9C9C-8800106E6E58}"/>
              </a:ext>
            </a:extLst>
          </p:cNvPr>
          <p:cNvGrpSpPr/>
          <p:nvPr/>
        </p:nvGrpSpPr>
        <p:grpSpPr>
          <a:xfrm>
            <a:off x="584200" y="2533251"/>
            <a:ext cx="11027664" cy="1684935"/>
            <a:chOff x="584200" y="2533251"/>
            <a:chExt cx="11027664" cy="1684935"/>
          </a:xfrm>
        </p:grpSpPr>
        <p:grpSp>
          <p:nvGrpSpPr>
            <p:cNvPr id="79" name="Graphic 252" descr="manage, cloud-based hardware, security">
              <a:extLst>
                <a:ext uri="{FF2B5EF4-FFF2-40B4-BE49-F238E27FC236}">
                  <a16:creationId xmlns:a16="http://schemas.microsoft.com/office/drawing/2014/main" id="{F47D1E20-3A39-430D-970C-B2A41D6F3D70}"/>
                </a:ext>
              </a:extLst>
            </p:cNvPr>
            <p:cNvGrpSpPr/>
            <p:nvPr/>
          </p:nvGrpSpPr>
          <p:grpSpPr>
            <a:xfrm>
              <a:off x="9917779" y="2592834"/>
              <a:ext cx="696088" cy="700790"/>
              <a:chOff x="4477326" y="5668469"/>
              <a:chExt cx="397725" cy="400412"/>
            </a:xfrm>
          </p:grpSpPr>
          <p:sp>
            <p:nvSpPr>
              <p:cNvPr id="153" name="Freeform: Shape 152">
                <a:extLst>
                  <a:ext uri="{FF2B5EF4-FFF2-40B4-BE49-F238E27FC236}">
                    <a16:creationId xmlns:a16="http://schemas.microsoft.com/office/drawing/2014/main" id="{3A5B42B5-7AE4-4E42-B5E7-4F9D413CCDA8}"/>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D7DDE3FF-4F58-4875-B4B5-EC823CA30F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B1F0A5F9-5880-4B3C-8612-69CCBF05D4B8}"/>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6335F039-D9A4-47FD-AD1D-A60D30829C7E}"/>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0139D657-ACFB-4793-9663-96724DBB9B3E}"/>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7471F115-E3DF-4AD1-BE79-1CE80712B4A7}"/>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A99C8BE0-6BCF-4DED-9C62-F0B0E590FDAE}"/>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65E6CAD9-378A-4015-AB7B-A374671C3BF3}"/>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98991A45-EB98-4E77-A45F-DC016AF0C457}"/>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6CE35770-E2E6-4F02-BC3C-BDB0AD6A53D3}"/>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15D98F18-DF93-47E7-9E57-2B74B2A3CBDC}"/>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grpSp>
        <p:sp>
          <p:nvSpPr>
            <p:cNvPr id="81" name="Rectangle 80">
              <a:extLst>
                <a:ext uri="{FF2B5EF4-FFF2-40B4-BE49-F238E27FC236}">
                  <a16:creationId xmlns:a16="http://schemas.microsoft.com/office/drawing/2014/main" id="{84AEF082-1AD1-4EEB-9EB9-0571E2922846}"/>
                </a:ext>
              </a:extLst>
            </p:cNvPr>
            <p:cNvSpPr/>
            <p:nvPr/>
          </p:nvSpPr>
          <p:spPr bwMode="auto">
            <a:xfrm>
              <a:off x="891978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EBA"/>
                  </a:solidFill>
                  <a:effectLst/>
                  <a:uLnTx/>
                  <a:uFillTx/>
                  <a:latin typeface="Segoe UI Semibold"/>
                  <a:ea typeface="+mn-ea"/>
                  <a:cs typeface="+mn-cs"/>
                </a:rPr>
                <a:t>Implement Azure </a:t>
              </a:r>
              <a:br>
                <a:rPr kumimoji="0" lang="en-US" sz="1600" b="0" i="0" u="none" strike="noStrike" kern="1200" cap="none" spc="0" normalizeH="0" baseline="0" noProof="0">
                  <a:ln>
                    <a:noFill/>
                  </a:ln>
                  <a:solidFill>
                    <a:srgbClr val="007EBA"/>
                  </a:solidFill>
                  <a:effectLst/>
                  <a:uLnTx/>
                  <a:uFillTx/>
                  <a:latin typeface="Segoe UI Semibold"/>
                  <a:ea typeface="+mn-ea"/>
                  <a:cs typeface="+mn-cs"/>
                </a:rPr>
              </a:br>
              <a:r>
                <a:rPr kumimoji="0" lang="en-US" sz="1600" b="0" i="0" u="none" strike="noStrike" kern="1200" cap="none" spc="0" normalizeH="0" baseline="0" noProof="0">
                  <a:ln>
                    <a:noFill/>
                  </a:ln>
                  <a:solidFill>
                    <a:srgbClr val="007EBA"/>
                  </a:solidFill>
                  <a:effectLst/>
                  <a:uLnTx/>
                  <a:uFillTx/>
                  <a:latin typeface="Segoe UI Semibold"/>
                  <a:ea typeface="+mn-ea"/>
                  <a:cs typeface="+mn-cs"/>
                </a:rPr>
                <a:t>security anywhere</a:t>
              </a:r>
            </a:p>
          </p:txBody>
        </p:sp>
        <p:sp>
          <p:nvSpPr>
            <p:cNvPr id="82" name="Rectangle 81">
              <a:extLst>
                <a:ext uri="{FF2B5EF4-FFF2-40B4-BE49-F238E27FC236}">
                  <a16:creationId xmlns:a16="http://schemas.microsoft.com/office/drawing/2014/main" id="{E5863618-C0BE-48FF-AD6F-6E14E6A9DEFA}"/>
                </a:ext>
              </a:extLst>
            </p:cNvPr>
            <p:cNvSpPr/>
            <p:nvPr/>
          </p:nvSpPr>
          <p:spPr bwMode="auto">
            <a:xfrm>
              <a:off x="58420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EBA"/>
                  </a:solidFill>
                  <a:effectLst/>
                  <a:uLnTx/>
                  <a:uFillTx/>
                  <a:latin typeface="Segoe UI Semibold"/>
                  <a:ea typeface="+mn-ea"/>
                  <a:cs typeface="+mn-cs"/>
                </a:rPr>
                <a:t>Run Azure Data </a:t>
              </a:r>
              <a:br>
                <a:rPr kumimoji="0" lang="en-US" sz="1600" b="0" i="0" u="none" strike="noStrike" kern="1200" cap="none" spc="0" normalizeH="0" baseline="0" noProof="0">
                  <a:ln>
                    <a:noFill/>
                  </a:ln>
                  <a:solidFill>
                    <a:srgbClr val="007EBA"/>
                  </a:solidFill>
                  <a:effectLst/>
                  <a:uLnTx/>
                  <a:uFillTx/>
                  <a:latin typeface="Segoe UI Semibold"/>
                  <a:ea typeface="+mn-ea"/>
                  <a:cs typeface="+mn-cs"/>
                </a:rPr>
              </a:br>
              <a:r>
                <a:rPr kumimoji="0" lang="en-US" sz="1600" b="0" i="0" u="none" strike="noStrike" kern="1200" cap="none" spc="0" normalizeH="0" baseline="0" noProof="0">
                  <a:ln>
                    <a:noFill/>
                  </a:ln>
                  <a:solidFill>
                    <a:srgbClr val="007EBA"/>
                  </a:solidFill>
                  <a:effectLst/>
                  <a:uLnTx/>
                  <a:uFillTx/>
                  <a:latin typeface="Segoe UI Semibold"/>
                  <a:ea typeface="+mn-ea"/>
                  <a:cs typeface="+mn-cs"/>
                </a:rPr>
                <a:t>Services anywhere</a:t>
              </a:r>
            </a:p>
          </p:txBody>
        </p:sp>
        <p:sp>
          <p:nvSpPr>
            <p:cNvPr id="83" name="Rectangle 82">
              <a:extLst>
                <a:ext uri="{FF2B5EF4-FFF2-40B4-BE49-F238E27FC236}">
                  <a16:creationId xmlns:a16="http://schemas.microsoft.com/office/drawing/2014/main" id="{B231749D-7A0A-488A-A84B-A12681ADC8EF}"/>
                </a:ext>
              </a:extLst>
            </p:cNvPr>
            <p:cNvSpPr/>
            <p:nvPr/>
          </p:nvSpPr>
          <p:spPr bwMode="auto">
            <a:xfrm>
              <a:off x="3362727"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EBA"/>
                  </a:solidFill>
                  <a:effectLst/>
                  <a:uLnTx/>
                  <a:uFillTx/>
                  <a:latin typeface="Segoe UI Semibold"/>
                  <a:ea typeface="+mn-ea"/>
                  <a:cs typeface="+mn-cs"/>
                </a:rPr>
                <a:t>Extend Azure management across your environments</a:t>
              </a:r>
            </a:p>
          </p:txBody>
        </p:sp>
        <p:grpSp>
          <p:nvGrpSpPr>
            <p:cNvPr id="84" name="Group 83">
              <a:extLst>
                <a:ext uri="{FF2B5EF4-FFF2-40B4-BE49-F238E27FC236}">
                  <a16:creationId xmlns:a16="http://schemas.microsoft.com/office/drawing/2014/main" id="{D301F54D-4C6B-4B18-8417-BB14B45F7ED9}"/>
                </a:ext>
              </a:extLst>
            </p:cNvPr>
            <p:cNvGrpSpPr/>
            <p:nvPr/>
          </p:nvGrpSpPr>
          <p:grpSpPr>
            <a:xfrm>
              <a:off x="4298790" y="2533251"/>
              <a:ext cx="819958" cy="819956"/>
              <a:chOff x="4368403" y="2889653"/>
              <a:chExt cx="469107" cy="469107"/>
            </a:xfrm>
          </p:grpSpPr>
          <p:grpSp>
            <p:nvGrpSpPr>
              <p:cNvPr id="132" name="Group 131">
                <a:extLst>
                  <a:ext uri="{FF2B5EF4-FFF2-40B4-BE49-F238E27FC236}">
                    <a16:creationId xmlns:a16="http://schemas.microsoft.com/office/drawing/2014/main" id="{4DD3DD68-A060-4658-A7A5-51B26B36C5DD}"/>
                  </a:ext>
                </a:extLst>
              </p:cNvPr>
              <p:cNvGrpSpPr/>
              <p:nvPr/>
            </p:nvGrpSpPr>
            <p:grpSpPr>
              <a:xfrm rot="18900000">
                <a:off x="4368403" y="2889653"/>
                <a:ext cx="469107" cy="469107"/>
                <a:chOff x="4368403" y="2889653"/>
                <a:chExt cx="469107" cy="469107"/>
              </a:xfrm>
            </p:grpSpPr>
            <p:grpSp>
              <p:nvGrpSpPr>
                <p:cNvPr id="139" name="Group 138">
                  <a:extLst>
                    <a:ext uri="{FF2B5EF4-FFF2-40B4-BE49-F238E27FC236}">
                      <a16:creationId xmlns:a16="http://schemas.microsoft.com/office/drawing/2014/main" id="{847D7F2A-412B-4B67-B151-21D578C20F57}"/>
                    </a:ext>
                  </a:extLst>
                </p:cNvPr>
                <p:cNvGrpSpPr/>
                <p:nvPr/>
              </p:nvGrpSpPr>
              <p:grpSpPr>
                <a:xfrm>
                  <a:off x="4573913" y="2889653"/>
                  <a:ext cx="58087" cy="469107"/>
                  <a:chOff x="4557244" y="2889653"/>
                  <a:chExt cx="58087" cy="469107"/>
                </a:xfrm>
              </p:grpSpPr>
              <p:grpSp>
                <p:nvGrpSpPr>
                  <p:cNvPr id="147" name="Group 146">
                    <a:extLst>
                      <a:ext uri="{FF2B5EF4-FFF2-40B4-BE49-F238E27FC236}">
                        <a16:creationId xmlns:a16="http://schemas.microsoft.com/office/drawing/2014/main" id="{D5FABBD8-EBB0-4BA3-8E44-550692BA16F5}"/>
                      </a:ext>
                    </a:extLst>
                  </p:cNvPr>
                  <p:cNvGrpSpPr/>
                  <p:nvPr/>
                </p:nvGrpSpPr>
                <p:grpSpPr>
                  <a:xfrm>
                    <a:off x="4557244" y="2889653"/>
                    <a:ext cx="58087" cy="176213"/>
                    <a:chOff x="4581056" y="2770591"/>
                    <a:chExt cx="58087" cy="176213"/>
                  </a:xfrm>
                </p:grpSpPr>
                <p:cxnSp>
                  <p:nvCxnSpPr>
                    <p:cNvPr id="151" name="Straight Connector 150">
                      <a:extLst>
                        <a:ext uri="{FF2B5EF4-FFF2-40B4-BE49-F238E27FC236}">
                          <a16:creationId xmlns:a16="http://schemas.microsoft.com/office/drawing/2014/main" id="{0B39799F-523E-47BC-9186-FBD2A649C7DA}"/>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2" name="Rectangle 11">
                      <a:extLst>
                        <a:ext uri="{FF2B5EF4-FFF2-40B4-BE49-F238E27FC236}">
                          <a16:creationId xmlns:a16="http://schemas.microsoft.com/office/drawing/2014/main" id="{5F39CF11-1415-4E91-AEEE-19D4EC585D10}"/>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EBA"/>
                        </a:solidFill>
                        <a:effectLst/>
                        <a:uLnTx/>
                        <a:uFillTx/>
                        <a:latin typeface="Segoe UI"/>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FA214F2E-7306-45CD-89F4-B7F9975B5F7E}"/>
                      </a:ext>
                    </a:extLst>
                  </p:cNvPr>
                  <p:cNvGrpSpPr/>
                  <p:nvPr/>
                </p:nvGrpSpPr>
                <p:grpSpPr>
                  <a:xfrm flipV="1">
                    <a:off x="4557244" y="3182547"/>
                    <a:ext cx="58087" cy="176213"/>
                    <a:chOff x="4581056" y="2770591"/>
                    <a:chExt cx="58087" cy="176213"/>
                  </a:xfrm>
                </p:grpSpPr>
                <p:cxnSp>
                  <p:nvCxnSpPr>
                    <p:cNvPr id="149" name="Straight Connector 148">
                      <a:extLst>
                        <a:ext uri="{FF2B5EF4-FFF2-40B4-BE49-F238E27FC236}">
                          <a16:creationId xmlns:a16="http://schemas.microsoft.com/office/drawing/2014/main" id="{651B3A32-7C48-49A0-9A86-87023DEB0BB0}"/>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0" name="Rectangle 11">
                      <a:extLst>
                        <a:ext uri="{FF2B5EF4-FFF2-40B4-BE49-F238E27FC236}">
                          <a16:creationId xmlns:a16="http://schemas.microsoft.com/office/drawing/2014/main" id="{8108A408-6A00-4893-975D-97CC9412D8EC}"/>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EBA"/>
                        </a:solidFill>
                        <a:effectLst/>
                        <a:uLnTx/>
                        <a:uFillTx/>
                        <a:latin typeface="Segoe UI"/>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C1A12200-93B5-455C-9810-25BC6985C24F}"/>
                    </a:ext>
                  </a:extLst>
                </p:cNvPr>
                <p:cNvGrpSpPr/>
                <p:nvPr/>
              </p:nvGrpSpPr>
              <p:grpSpPr>
                <a:xfrm rot="5400000">
                  <a:off x="4573913" y="2889653"/>
                  <a:ext cx="58087" cy="469107"/>
                  <a:chOff x="4557244" y="2889653"/>
                  <a:chExt cx="58087" cy="469107"/>
                </a:xfrm>
              </p:grpSpPr>
              <p:grpSp>
                <p:nvGrpSpPr>
                  <p:cNvPr id="141" name="Group 140">
                    <a:extLst>
                      <a:ext uri="{FF2B5EF4-FFF2-40B4-BE49-F238E27FC236}">
                        <a16:creationId xmlns:a16="http://schemas.microsoft.com/office/drawing/2014/main" id="{5AA80CA4-FD6A-4F7B-BCE9-1AA9561D471E}"/>
                      </a:ext>
                    </a:extLst>
                  </p:cNvPr>
                  <p:cNvGrpSpPr/>
                  <p:nvPr/>
                </p:nvGrpSpPr>
                <p:grpSpPr>
                  <a:xfrm>
                    <a:off x="4557244" y="2889653"/>
                    <a:ext cx="58087" cy="176213"/>
                    <a:chOff x="4581056" y="2770591"/>
                    <a:chExt cx="58087" cy="176213"/>
                  </a:xfrm>
                </p:grpSpPr>
                <p:cxnSp>
                  <p:nvCxnSpPr>
                    <p:cNvPr id="145" name="Straight Connector 144">
                      <a:extLst>
                        <a:ext uri="{FF2B5EF4-FFF2-40B4-BE49-F238E27FC236}">
                          <a16:creationId xmlns:a16="http://schemas.microsoft.com/office/drawing/2014/main" id="{2000B097-51CC-45A8-B30D-7DEF33892230}"/>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6" name="Rectangle 11">
                      <a:extLst>
                        <a:ext uri="{FF2B5EF4-FFF2-40B4-BE49-F238E27FC236}">
                          <a16:creationId xmlns:a16="http://schemas.microsoft.com/office/drawing/2014/main" id="{2D8707CB-8591-403A-BA2C-11705CE180F7}"/>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EBA"/>
                        </a:solidFill>
                        <a:effectLst/>
                        <a:uLnTx/>
                        <a:uFillTx/>
                        <a:latin typeface="Segoe UI"/>
                        <a:ea typeface="Segoe UI" pitchFamily="34" charset="0"/>
                        <a:cs typeface="Segoe UI" pitchFamily="34" charset="0"/>
                      </a:endParaRPr>
                    </a:p>
                  </p:txBody>
                </p:sp>
              </p:grpSp>
              <p:grpSp>
                <p:nvGrpSpPr>
                  <p:cNvPr id="142" name="Group 141">
                    <a:extLst>
                      <a:ext uri="{FF2B5EF4-FFF2-40B4-BE49-F238E27FC236}">
                        <a16:creationId xmlns:a16="http://schemas.microsoft.com/office/drawing/2014/main" id="{7BBE5485-BBC0-4CB8-992B-59EC0DC66EF0}"/>
                      </a:ext>
                    </a:extLst>
                  </p:cNvPr>
                  <p:cNvGrpSpPr/>
                  <p:nvPr/>
                </p:nvGrpSpPr>
                <p:grpSpPr>
                  <a:xfrm flipV="1">
                    <a:off x="4557244" y="3182547"/>
                    <a:ext cx="58087" cy="176213"/>
                    <a:chOff x="4581056" y="2770591"/>
                    <a:chExt cx="58087" cy="176213"/>
                  </a:xfrm>
                </p:grpSpPr>
                <p:cxnSp>
                  <p:nvCxnSpPr>
                    <p:cNvPr id="143" name="Straight Connector 142">
                      <a:extLst>
                        <a:ext uri="{FF2B5EF4-FFF2-40B4-BE49-F238E27FC236}">
                          <a16:creationId xmlns:a16="http://schemas.microsoft.com/office/drawing/2014/main" id="{CF55B58A-69C8-4423-BC33-075204D5130A}"/>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4" name="Rectangle 11">
                      <a:extLst>
                        <a:ext uri="{FF2B5EF4-FFF2-40B4-BE49-F238E27FC236}">
                          <a16:creationId xmlns:a16="http://schemas.microsoft.com/office/drawing/2014/main" id="{CA304025-B7A9-4FBD-BCB0-F0A3BF2C2469}"/>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EBA"/>
                        </a:solidFill>
                        <a:effectLst/>
                        <a:uLnTx/>
                        <a:uFillTx/>
                        <a:latin typeface="Segoe UI"/>
                        <a:ea typeface="Segoe UI" pitchFamily="34" charset="0"/>
                        <a:cs typeface="Segoe UI" pitchFamily="34" charset="0"/>
                      </a:endParaRPr>
                    </a:p>
                  </p:txBody>
                </p:sp>
              </p:grpSp>
            </p:grpSp>
          </p:grpSp>
          <p:grpSp>
            <p:nvGrpSpPr>
              <p:cNvPr id="133" name="server" descr="server">
                <a:extLst>
                  <a:ext uri="{FF2B5EF4-FFF2-40B4-BE49-F238E27FC236}">
                    <a16:creationId xmlns:a16="http://schemas.microsoft.com/office/drawing/2014/main" id="{D7BBF826-B205-46BE-A852-0B88C9C2C213}"/>
                  </a:ext>
                </a:extLst>
              </p:cNvPr>
              <p:cNvGrpSpPr>
                <a:grpSpLocks noChangeAspect="1"/>
              </p:cNvGrpSpPr>
              <p:nvPr/>
            </p:nvGrpSpPr>
            <p:grpSpPr bwMode="auto">
              <a:xfrm>
                <a:off x="4474743" y="3028168"/>
                <a:ext cx="256426" cy="192076"/>
                <a:chOff x="441" y="2518"/>
                <a:chExt cx="263" cy="197"/>
              </a:xfrm>
            </p:grpSpPr>
            <p:sp>
              <p:nvSpPr>
                <p:cNvPr id="134" name="AutoShape 49">
                  <a:extLst>
                    <a:ext uri="{FF2B5EF4-FFF2-40B4-BE49-F238E27FC236}">
                      <a16:creationId xmlns:a16="http://schemas.microsoft.com/office/drawing/2014/main" id="{DA62C881-4EAE-4B61-9EC4-F55CC0AB1FEB}"/>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35" name="Freeform 51">
                  <a:extLst>
                    <a:ext uri="{FF2B5EF4-FFF2-40B4-BE49-F238E27FC236}">
                      <a16:creationId xmlns:a16="http://schemas.microsoft.com/office/drawing/2014/main" id="{0E78235F-09A9-4C8F-A97E-464866303B23}"/>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36" name="Freeform 52">
                  <a:extLst>
                    <a:ext uri="{FF2B5EF4-FFF2-40B4-BE49-F238E27FC236}">
                      <a16:creationId xmlns:a16="http://schemas.microsoft.com/office/drawing/2014/main" id="{E934108D-DAE9-4058-9478-57C411FCFC29}"/>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37" name="Rectangle 53">
                  <a:extLst>
                    <a:ext uri="{FF2B5EF4-FFF2-40B4-BE49-F238E27FC236}">
                      <a16:creationId xmlns:a16="http://schemas.microsoft.com/office/drawing/2014/main" id="{E1725465-A8B1-4DDC-99FF-C915427FE0D5}"/>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38" name="Freeform 54">
                  <a:extLst>
                    <a:ext uri="{FF2B5EF4-FFF2-40B4-BE49-F238E27FC236}">
                      <a16:creationId xmlns:a16="http://schemas.microsoft.com/office/drawing/2014/main" id="{F2C300EE-A0A0-44EB-BE13-C7E4654DC0B6}"/>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grpSp>
        </p:grpSp>
        <p:sp>
          <p:nvSpPr>
            <p:cNvPr id="85" name="Rectangle 84">
              <a:extLst>
                <a:ext uri="{FF2B5EF4-FFF2-40B4-BE49-F238E27FC236}">
                  <a16:creationId xmlns:a16="http://schemas.microsoft.com/office/drawing/2014/main" id="{A7BAC403-73C8-4B87-A070-2BA168B6A76D}"/>
                </a:ext>
              </a:extLst>
            </p:cNvPr>
            <p:cNvSpPr/>
            <p:nvPr/>
          </p:nvSpPr>
          <p:spPr bwMode="auto">
            <a:xfrm>
              <a:off x="6141254"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EBA"/>
                  </a:solidFill>
                  <a:effectLst/>
                  <a:uLnTx/>
                  <a:uFillTx/>
                  <a:latin typeface="Segoe UI Semibold"/>
                  <a:ea typeface="+mn-ea"/>
                  <a:cs typeface="+mn-cs"/>
                </a:rPr>
                <a:t>Adopt cloud </a:t>
              </a:r>
              <a:br>
                <a:rPr kumimoji="0" lang="en-US" sz="1600" b="0" i="0" u="none" strike="noStrike" kern="1200" cap="none" spc="0" normalizeH="0" baseline="0" noProof="0">
                  <a:ln>
                    <a:noFill/>
                  </a:ln>
                  <a:solidFill>
                    <a:srgbClr val="007EBA"/>
                  </a:solidFill>
                  <a:effectLst/>
                  <a:uLnTx/>
                  <a:uFillTx/>
                  <a:latin typeface="Segoe UI Semibold"/>
                  <a:ea typeface="+mn-ea"/>
                  <a:cs typeface="+mn-cs"/>
                </a:rPr>
              </a:br>
              <a:r>
                <a:rPr kumimoji="0" lang="en-US" sz="1600" b="0" i="0" u="none" strike="noStrike" kern="1200" cap="none" spc="0" normalizeH="0" baseline="0" noProof="0">
                  <a:ln>
                    <a:noFill/>
                  </a:ln>
                  <a:solidFill>
                    <a:srgbClr val="007EBA"/>
                  </a:solidFill>
                  <a:effectLst/>
                  <a:uLnTx/>
                  <a:uFillTx/>
                  <a:latin typeface="Segoe UI Semibold"/>
                  <a:ea typeface="+mn-ea"/>
                  <a:cs typeface="+mn-cs"/>
                </a:rPr>
                <a:t>practices on-premises</a:t>
              </a:r>
            </a:p>
          </p:txBody>
        </p:sp>
        <p:grpSp>
          <p:nvGrpSpPr>
            <p:cNvPr id="86" name="Group 85" descr="broad application support">
              <a:extLst>
                <a:ext uri="{FF2B5EF4-FFF2-40B4-BE49-F238E27FC236}">
                  <a16:creationId xmlns:a16="http://schemas.microsoft.com/office/drawing/2014/main" id="{202AED79-385D-4F3B-83FE-03062CDA2BAC}"/>
                </a:ext>
              </a:extLst>
            </p:cNvPr>
            <p:cNvGrpSpPr/>
            <p:nvPr/>
          </p:nvGrpSpPr>
          <p:grpSpPr>
            <a:xfrm>
              <a:off x="1479644" y="2683330"/>
              <a:ext cx="901196" cy="519800"/>
              <a:chOff x="6313882" y="1370180"/>
              <a:chExt cx="443543" cy="261457"/>
            </a:xfrm>
          </p:grpSpPr>
          <p:sp>
            <p:nvSpPr>
              <p:cNvPr id="127" name="Freeform 907">
                <a:extLst>
                  <a:ext uri="{FF2B5EF4-FFF2-40B4-BE49-F238E27FC236}">
                    <a16:creationId xmlns:a16="http://schemas.microsoft.com/office/drawing/2014/main" id="{27120198-E49C-46A4-ABAE-867B0F8A3273}"/>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7EBA"/>
                  </a:solidFill>
                  <a:effectLst/>
                  <a:uLnTx/>
                  <a:uFillTx/>
                  <a:latin typeface="Segoe UI"/>
                  <a:ea typeface="+mn-ea"/>
                  <a:cs typeface="+mn-cs"/>
                </a:endParaRPr>
              </a:p>
            </p:txBody>
          </p:sp>
          <p:sp>
            <p:nvSpPr>
              <p:cNvPr id="128" name="Freeform 908">
                <a:extLst>
                  <a:ext uri="{FF2B5EF4-FFF2-40B4-BE49-F238E27FC236}">
                    <a16:creationId xmlns:a16="http://schemas.microsoft.com/office/drawing/2014/main" id="{DCED8481-512D-4ABC-A9BA-39E24DD25B03}"/>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7EBA"/>
                  </a:solidFill>
                  <a:effectLst/>
                  <a:uLnTx/>
                  <a:uFillTx/>
                  <a:latin typeface="Segoe UI"/>
                  <a:ea typeface="+mn-ea"/>
                  <a:cs typeface="+mn-cs"/>
                </a:endParaRPr>
              </a:p>
            </p:txBody>
          </p:sp>
          <p:sp>
            <p:nvSpPr>
              <p:cNvPr id="129" name="Oval 909">
                <a:extLst>
                  <a:ext uri="{FF2B5EF4-FFF2-40B4-BE49-F238E27FC236}">
                    <a16:creationId xmlns:a16="http://schemas.microsoft.com/office/drawing/2014/main" id="{7797461C-2918-415E-8A3F-6A2FEF0CC70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7EBA"/>
                  </a:solidFill>
                  <a:effectLst/>
                  <a:uLnTx/>
                  <a:uFillTx/>
                  <a:latin typeface="Segoe UI"/>
                  <a:ea typeface="+mn-ea"/>
                  <a:cs typeface="+mn-cs"/>
                </a:endParaRPr>
              </a:p>
            </p:txBody>
          </p:sp>
          <p:sp>
            <p:nvSpPr>
              <p:cNvPr id="130" name="Freeform 910">
                <a:extLst>
                  <a:ext uri="{FF2B5EF4-FFF2-40B4-BE49-F238E27FC236}">
                    <a16:creationId xmlns:a16="http://schemas.microsoft.com/office/drawing/2014/main" id="{4AE53733-E0E9-4B91-8C04-2D85FE5CD41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7EBA"/>
                  </a:solidFill>
                  <a:effectLst/>
                  <a:uLnTx/>
                  <a:uFillTx/>
                  <a:latin typeface="Segoe UI"/>
                  <a:ea typeface="+mn-ea"/>
                  <a:cs typeface="+mn-cs"/>
                </a:endParaRPr>
              </a:p>
            </p:txBody>
          </p:sp>
          <p:sp>
            <p:nvSpPr>
              <p:cNvPr id="131" name="Freeform 911">
                <a:extLst>
                  <a:ext uri="{FF2B5EF4-FFF2-40B4-BE49-F238E27FC236}">
                    <a16:creationId xmlns:a16="http://schemas.microsoft.com/office/drawing/2014/main" id="{360B3E3B-9998-4D3C-A366-FA79BF7AC6F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7EBA"/>
                  </a:solidFill>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5D5314D1-1C81-4B33-9432-5C72B1BB1487}"/>
                </a:ext>
              </a:extLst>
            </p:cNvPr>
            <p:cNvGrpSpPr/>
            <p:nvPr/>
          </p:nvGrpSpPr>
          <p:grpSpPr>
            <a:xfrm>
              <a:off x="7025827" y="2658283"/>
              <a:ext cx="922938" cy="659404"/>
              <a:chOff x="7065331" y="2726314"/>
              <a:chExt cx="732496" cy="523341"/>
            </a:xfrm>
          </p:grpSpPr>
          <p:sp>
            <p:nvSpPr>
              <p:cNvPr id="93" name="AutoShape 11">
                <a:extLst>
                  <a:ext uri="{FF2B5EF4-FFF2-40B4-BE49-F238E27FC236}">
                    <a16:creationId xmlns:a16="http://schemas.microsoft.com/office/drawing/2014/main" id="{437A1642-EAB5-4323-8D08-EC9A02B0CDBD}"/>
                  </a:ext>
                </a:extLst>
              </p:cNvPr>
              <p:cNvSpPr>
                <a:spLocks noChangeAspect="1" noChangeArrowheads="1" noTextEdit="1"/>
              </p:cNvSpPr>
              <p:nvPr/>
            </p:nvSpPr>
            <p:spPr bwMode="auto">
              <a:xfrm>
                <a:off x="7296071" y="2894515"/>
                <a:ext cx="398850" cy="35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94" name="AutoShape 8">
                <a:extLst>
                  <a:ext uri="{FF2B5EF4-FFF2-40B4-BE49-F238E27FC236}">
                    <a16:creationId xmlns:a16="http://schemas.microsoft.com/office/drawing/2014/main" id="{EC114D34-B525-421E-9A85-53C9A452489C}"/>
                  </a:ext>
                </a:extLst>
              </p:cNvPr>
              <p:cNvSpPr>
                <a:spLocks noChangeAspect="1" noChangeArrowheads="1" noTextEdit="1"/>
              </p:cNvSpPr>
              <p:nvPr/>
            </p:nvSpPr>
            <p:spPr bwMode="auto">
              <a:xfrm>
                <a:off x="7065331" y="2726314"/>
                <a:ext cx="730316" cy="4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95" name="Freeform 10">
                <a:extLst>
                  <a:ext uri="{FF2B5EF4-FFF2-40B4-BE49-F238E27FC236}">
                    <a16:creationId xmlns:a16="http://schemas.microsoft.com/office/drawing/2014/main" id="{BD95F6D5-4CE8-4708-A486-FD92DE18450E}"/>
                  </a:ext>
                </a:extLst>
              </p:cNvPr>
              <p:cNvSpPr>
                <a:spLocks/>
              </p:cNvSpPr>
              <p:nvPr/>
            </p:nvSpPr>
            <p:spPr bwMode="auto">
              <a:xfrm>
                <a:off x="7324757" y="2730674"/>
                <a:ext cx="122083" cy="128623"/>
              </a:xfrm>
              <a:custGeom>
                <a:avLst/>
                <a:gdLst>
                  <a:gd name="T0" fmla="*/ 22 w 109"/>
                  <a:gd name="T1" fmla="*/ 117 h 117"/>
                  <a:gd name="T2" fmla="*/ 46 w 109"/>
                  <a:gd name="T3" fmla="*/ 95 h 117"/>
                  <a:gd name="T4" fmla="*/ 38 w 109"/>
                  <a:gd name="T5" fmla="*/ 78 h 117"/>
                  <a:gd name="T6" fmla="*/ 35 w 109"/>
                  <a:gd name="T7" fmla="*/ 72 h 117"/>
                  <a:gd name="T8" fmla="*/ 34 w 109"/>
                  <a:gd name="T9" fmla="*/ 67 h 117"/>
                  <a:gd name="T10" fmla="*/ 41 w 109"/>
                  <a:gd name="T11" fmla="*/ 59 h 117"/>
                  <a:gd name="T12" fmla="*/ 41 w 109"/>
                  <a:gd name="T13" fmla="*/ 59 h 117"/>
                  <a:gd name="T14" fmla="*/ 109 w 109"/>
                  <a:gd name="T15" fmla="*/ 59 h 117"/>
                  <a:gd name="T16" fmla="*/ 109 w 109"/>
                  <a:gd name="T17" fmla="*/ 0 h 117"/>
                  <a:gd name="T18" fmla="*/ 0 w 109"/>
                  <a:gd name="T19" fmla="*/ 102 h 117"/>
                  <a:gd name="T20" fmla="*/ 22 w 10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7">
                    <a:moveTo>
                      <a:pt x="22" y="117"/>
                    </a:moveTo>
                    <a:cubicBezTo>
                      <a:pt x="35" y="117"/>
                      <a:pt x="46" y="107"/>
                      <a:pt x="46" y="95"/>
                    </a:cubicBezTo>
                    <a:cubicBezTo>
                      <a:pt x="46" y="88"/>
                      <a:pt x="43" y="82"/>
                      <a:pt x="38" y="78"/>
                    </a:cubicBezTo>
                    <a:cubicBezTo>
                      <a:pt x="36" y="76"/>
                      <a:pt x="35" y="74"/>
                      <a:pt x="35" y="72"/>
                    </a:cubicBezTo>
                    <a:cubicBezTo>
                      <a:pt x="34" y="71"/>
                      <a:pt x="34" y="69"/>
                      <a:pt x="34" y="67"/>
                    </a:cubicBezTo>
                    <a:cubicBezTo>
                      <a:pt x="35" y="63"/>
                      <a:pt x="38" y="60"/>
                      <a:pt x="41" y="59"/>
                    </a:cubicBezTo>
                    <a:cubicBezTo>
                      <a:pt x="41" y="59"/>
                      <a:pt x="41" y="59"/>
                      <a:pt x="41" y="59"/>
                    </a:cubicBezTo>
                    <a:cubicBezTo>
                      <a:pt x="109" y="59"/>
                      <a:pt x="109" y="59"/>
                      <a:pt x="109" y="59"/>
                    </a:cubicBezTo>
                    <a:cubicBezTo>
                      <a:pt x="109" y="0"/>
                      <a:pt x="109" y="0"/>
                      <a:pt x="109" y="0"/>
                    </a:cubicBezTo>
                    <a:cubicBezTo>
                      <a:pt x="57" y="12"/>
                      <a:pt x="15" y="51"/>
                      <a:pt x="0" y="102"/>
                    </a:cubicBezTo>
                    <a:cubicBezTo>
                      <a:pt x="3" y="111"/>
                      <a:pt x="13" y="117"/>
                      <a:pt x="22" y="1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97" name="Freeform 11">
                <a:extLst>
                  <a:ext uri="{FF2B5EF4-FFF2-40B4-BE49-F238E27FC236}">
                    <a16:creationId xmlns:a16="http://schemas.microsoft.com/office/drawing/2014/main" id="{1D4DF01D-C261-49DC-AE3E-0E4EFA103FBA}"/>
                  </a:ext>
                </a:extLst>
              </p:cNvPr>
              <p:cNvSpPr>
                <a:spLocks/>
              </p:cNvSpPr>
              <p:nvPr/>
            </p:nvSpPr>
            <p:spPr bwMode="auto">
              <a:xfrm>
                <a:off x="7074051" y="2830956"/>
                <a:ext cx="167864" cy="167864"/>
              </a:xfrm>
              <a:custGeom>
                <a:avLst/>
                <a:gdLst>
                  <a:gd name="T0" fmla="*/ 33 w 152"/>
                  <a:gd name="T1" fmla="*/ 130 h 153"/>
                  <a:gd name="T2" fmla="*/ 66 w 152"/>
                  <a:gd name="T3" fmla="*/ 98 h 153"/>
                  <a:gd name="T4" fmla="*/ 100 w 152"/>
                  <a:gd name="T5" fmla="*/ 130 h 153"/>
                  <a:gd name="T6" fmla="*/ 89 w 152"/>
                  <a:gd name="T7" fmla="*/ 153 h 153"/>
                  <a:gd name="T8" fmla="*/ 152 w 152"/>
                  <a:gd name="T9" fmla="*/ 153 h 153"/>
                  <a:gd name="T10" fmla="*/ 152 w 152"/>
                  <a:gd name="T11" fmla="*/ 91 h 153"/>
                  <a:gd name="T12" fmla="*/ 128 w 152"/>
                  <a:gd name="T13" fmla="*/ 102 h 153"/>
                  <a:gd name="T14" fmla="*/ 96 w 152"/>
                  <a:gd name="T15" fmla="*/ 69 h 153"/>
                  <a:gd name="T16" fmla="*/ 128 w 152"/>
                  <a:gd name="T17" fmla="*/ 35 h 153"/>
                  <a:gd name="T18" fmla="*/ 152 w 152"/>
                  <a:gd name="T19" fmla="*/ 46 h 153"/>
                  <a:gd name="T20" fmla="*/ 152 w 152"/>
                  <a:gd name="T21" fmla="*/ 0 h 153"/>
                  <a:gd name="T22" fmla="*/ 82 w 152"/>
                  <a:gd name="T23" fmla="*/ 80 h 153"/>
                  <a:gd name="T24" fmla="*/ 82 w 152"/>
                  <a:gd name="T25" fmla="*/ 82 h 153"/>
                  <a:gd name="T26" fmla="*/ 82 w 152"/>
                  <a:gd name="T27" fmla="*/ 82 h 153"/>
                  <a:gd name="T28" fmla="*/ 82 w 152"/>
                  <a:gd name="T29" fmla="*/ 84 h 153"/>
                  <a:gd name="T30" fmla="*/ 81 w 152"/>
                  <a:gd name="T31" fmla="*/ 84 h 153"/>
                  <a:gd name="T32" fmla="*/ 0 w 152"/>
                  <a:gd name="T33" fmla="*/ 152 h 153"/>
                  <a:gd name="T34" fmla="*/ 43 w 152"/>
                  <a:gd name="T35" fmla="*/ 152 h 153"/>
                  <a:gd name="T36" fmla="*/ 33 w 152"/>
                  <a:gd name="T37"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53">
                    <a:moveTo>
                      <a:pt x="33" y="130"/>
                    </a:moveTo>
                    <a:cubicBezTo>
                      <a:pt x="33" y="112"/>
                      <a:pt x="48" y="98"/>
                      <a:pt x="66" y="98"/>
                    </a:cubicBezTo>
                    <a:cubicBezTo>
                      <a:pt x="85" y="98"/>
                      <a:pt x="100" y="112"/>
                      <a:pt x="100" y="130"/>
                    </a:cubicBezTo>
                    <a:cubicBezTo>
                      <a:pt x="100" y="138"/>
                      <a:pt x="96" y="147"/>
                      <a:pt x="89" y="153"/>
                    </a:cubicBezTo>
                    <a:cubicBezTo>
                      <a:pt x="152" y="153"/>
                      <a:pt x="152" y="153"/>
                      <a:pt x="152" y="153"/>
                    </a:cubicBezTo>
                    <a:cubicBezTo>
                      <a:pt x="152" y="91"/>
                      <a:pt x="152" y="91"/>
                      <a:pt x="152" y="91"/>
                    </a:cubicBezTo>
                    <a:cubicBezTo>
                      <a:pt x="146" y="98"/>
                      <a:pt x="137" y="102"/>
                      <a:pt x="128" y="102"/>
                    </a:cubicBezTo>
                    <a:cubicBezTo>
                      <a:pt x="111" y="102"/>
                      <a:pt x="96" y="87"/>
                      <a:pt x="96" y="69"/>
                    </a:cubicBezTo>
                    <a:cubicBezTo>
                      <a:pt x="96" y="50"/>
                      <a:pt x="111" y="35"/>
                      <a:pt x="128" y="35"/>
                    </a:cubicBezTo>
                    <a:cubicBezTo>
                      <a:pt x="137" y="35"/>
                      <a:pt x="146" y="39"/>
                      <a:pt x="152" y="46"/>
                    </a:cubicBezTo>
                    <a:cubicBezTo>
                      <a:pt x="152" y="0"/>
                      <a:pt x="152" y="0"/>
                      <a:pt x="152" y="0"/>
                    </a:cubicBezTo>
                    <a:cubicBezTo>
                      <a:pt x="112" y="5"/>
                      <a:pt x="82" y="40"/>
                      <a:pt x="82" y="80"/>
                    </a:cubicBezTo>
                    <a:cubicBezTo>
                      <a:pt x="82" y="81"/>
                      <a:pt x="82" y="81"/>
                      <a:pt x="82" y="82"/>
                    </a:cubicBezTo>
                    <a:cubicBezTo>
                      <a:pt x="82" y="82"/>
                      <a:pt x="82" y="82"/>
                      <a:pt x="82" y="82"/>
                    </a:cubicBezTo>
                    <a:cubicBezTo>
                      <a:pt x="82" y="84"/>
                      <a:pt x="82" y="84"/>
                      <a:pt x="82" y="84"/>
                    </a:cubicBezTo>
                    <a:cubicBezTo>
                      <a:pt x="81" y="84"/>
                      <a:pt x="81" y="84"/>
                      <a:pt x="81" y="84"/>
                    </a:cubicBezTo>
                    <a:cubicBezTo>
                      <a:pt x="44" y="91"/>
                      <a:pt x="13" y="117"/>
                      <a:pt x="0" y="152"/>
                    </a:cubicBezTo>
                    <a:cubicBezTo>
                      <a:pt x="43" y="152"/>
                      <a:pt x="43" y="152"/>
                      <a:pt x="43" y="152"/>
                    </a:cubicBezTo>
                    <a:cubicBezTo>
                      <a:pt x="37" y="147"/>
                      <a:pt x="33" y="138"/>
                      <a:pt x="33" y="1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98" name="Freeform 12">
                <a:extLst>
                  <a:ext uri="{FF2B5EF4-FFF2-40B4-BE49-F238E27FC236}">
                    <a16:creationId xmlns:a16="http://schemas.microsoft.com/office/drawing/2014/main" id="{6F9F0D43-3A5F-4125-B3A1-905DE1CF4BB6}"/>
                  </a:ext>
                </a:extLst>
              </p:cNvPr>
              <p:cNvSpPr>
                <a:spLocks/>
              </p:cNvSpPr>
              <p:nvPr/>
            </p:nvSpPr>
            <p:spPr bwMode="auto">
              <a:xfrm>
                <a:off x="7457740" y="2726314"/>
                <a:ext cx="163504" cy="132983"/>
              </a:xfrm>
              <a:custGeom>
                <a:avLst/>
                <a:gdLst>
                  <a:gd name="T0" fmla="*/ 74 w 147"/>
                  <a:gd name="T1" fmla="*/ 71 h 122"/>
                  <a:gd name="T2" fmla="*/ 75 w 147"/>
                  <a:gd name="T3" fmla="*/ 75 h 122"/>
                  <a:gd name="T4" fmla="*/ 75 w 147"/>
                  <a:gd name="T5" fmla="*/ 75 h 122"/>
                  <a:gd name="T6" fmla="*/ 71 w 147"/>
                  <a:gd name="T7" fmla="*/ 82 h 122"/>
                  <a:gd name="T8" fmla="*/ 62 w 147"/>
                  <a:gd name="T9" fmla="*/ 99 h 122"/>
                  <a:gd name="T10" fmla="*/ 86 w 147"/>
                  <a:gd name="T11" fmla="*/ 122 h 122"/>
                  <a:gd name="T12" fmla="*/ 110 w 147"/>
                  <a:gd name="T13" fmla="*/ 99 h 122"/>
                  <a:gd name="T14" fmla="*/ 101 w 147"/>
                  <a:gd name="T15" fmla="*/ 82 h 122"/>
                  <a:gd name="T16" fmla="*/ 98 w 147"/>
                  <a:gd name="T17" fmla="*/ 76 h 122"/>
                  <a:gd name="T18" fmla="*/ 98 w 147"/>
                  <a:gd name="T19" fmla="*/ 75 h 122"/>
                  <a:gd name="T20" fmla="*/ 98 w 147"/>
                  <a:gd name="T21" fmla="*/ 71 h 122"/>
                  <a:gd name="T22" fmla="*/ 107 w 147"/>
                  <a:gd name="T23" fmla="*/ 63 h 122"/>
                  <a:gd name="T24" fmla="*/ 147 w 147"/>
                  <a:gd name="T25" fmla="*/ 63 h 122"/>
                  <a:gd name="T26" fmla="*/ 38 w 147"/>
                  <a:gd name="T27" fmla="*/ 1 h 122"/>
                  <a:gd name="T28" fmla="*/ 12 w 147"/>
                  <a:gd name="T29" fmla="*/ 1 h 122"/>
                  <a:gd name="T30" fmla="*/ 0 w 147"/>
                  <a:gd name="T31" fmla="*/ 2 h 122"/>
                  <a:gd name="T32" fmla="*/ 0 w 147"/>
                  <a:gd name="T33" fmla="*/ 63 h 122"/>
                  <a:gd name="T34" fmla="*/ 66 w 147"/>
                  <a:gd name="T35" fmla="*/ 63 h 122"/>
                  <a:gd name="T36" fmla="*/ 74 w 147"/>
                  <a:gd name="T3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22">
                    <a:moveTo>
                      <a:pt x="74" y="71"/>
                    </a:moveTo>
                    <a:cubicBezTo>
                      <a:pt x="75" y="72"/>
                      <a:pt x="75" y="74"/>
                      <a:pt x="75" y="75"/>
                    </a:cubicBezTo>
                    <a:cubicBezTo>
                      <a:pt x="75" y="75"/>
                      <a:pt x="75" y="75"/>
                      <a:pt x="75" y="75"/>
                    </a:cubicBezTo>
                    <a:cubicBezTo>
                      <a:pt x="75" y="78"/>
                      <a:pt x="72" y="81"/>
                      <a:pt x="71" y="82"/>
                    </a:cubicBezTo>
                    <a:cubicBezTo>
                      <a:pt x="65" y="87"/>
                      <a:pt x="62" y="93"/>
                      <a:pt x="62" y="99"/>
                    </a:cubicBezTo>
                    <a:cubicBezTo>
                      <a:pt x="62" y="112"/>
                      <a:pt x="73" y="122"/>
                      <a:pt x="86" y="122"/>
                    </a:cubicBezTo>
                    <a:cubicBezTo>
                      <a:pt x="99" y="122"/>
                      <a:pt x="110" y="112"/>
                      <a:pt x="110" y="99"/>
                    </a:cubicBezTo>
                    <a:cubicBezTo>
                      <a:pt x="110" y="93"/>
                      <a:pt x="107" y="87"/>
                      <a:pt x="101" y="82"/>
                    </a:cubicBezTo>
                    <a:cubicBezTo>
                      <a:pt x="100" y="81"/>
                      <a:pt x="98" y="79"/>
                      <a:pt x="98" y="76"/>
                    </a:cubicBezTo>
                    <a:cubicBezTo>
                      <a:pt x="98" y="75"/>
                      <a:pt x="98" y="75"/>
                      <a:pt x="98" y="75"/>
                    </a:cubicBezTo>
                    <a:cubicBezTo>
                      <a:pt x="98" y="74"/>
                      <a:pt x="98" y="73"/>
                      <a:pt x="98" y="71"/>
                    </a:cubicBezTo>
                    <a:cubicBezTo>
                      <a:pt x="99" y="67"/>
                      <a:pt x="103" y="64"/>
                      <a:pt x="107" y="63"/>
                    </a:cubicBezTo>
                    <a:cubicBezTo>
                      <a:pt x="147" y="63"/>
                      <a:pt x="147" y="63"/>
                      <a:pt x="147" y="63"/>
                    </a:cubicBezTo>
                    <a:cubicBezTo>
                      <a:pt x="122" y="27"/>
                      <a:pt x="83" y="5"/>
                      <a:pt x="38" y="1"/>
                    </a:cubicBezTo>
                    <a:cubicBezTo>
                      <a:pt x="29" y="0"/>
                      <a:pt x="21" y="0"/>
                      <a:pt x="12" y="1"/>
                    </a:cubicBezTo>
                    <a:cubicBezTo>
                      <a:pt x="8" y="1"/>
                      <a:pt x="4" y="1"/>
                      <a:pt x="0" y="2"/>
                    </a:cubicBezTo>
                    <a:cubicBezTo>
                      <a:pt x="0" y="63"/>
                      <a:pt x="0" y="63"/>
                      <a:pt x="0" y="63"/>
                    </a:cubicBezTo>
                    <a:cubicBezTo>
                      <a:pt x="66" y="63"/>
                      <a:pt x="66" y="63"/>
                      <a:pt x="66" y="63"/>
                    </a:cubicBezTo>
                    <a:cubicBezTo>
                      <a:pt x="70" y="65"/>
                      <a:pt x="74" y="68"/>
                      <a:pt x="74"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99" name="Freeform 13">
                <a:extLst>
                  <a:ext uri="{FF2B5EF4-FFF2-40B4-BE49-F238E27FC236}">
                    <a16:creationId xmlns:a16="http://schemas.microsoft.com/office/drawing/2014/main" id="{68742FD2-CE07-457D-AEFA-A24AD923159D}"/>
                  </a:ext>
                </a:extLst>
              </p:cNvPr>
              <p:cNvSpPr>
                <a:spLocks/>
              </p:cNvSpPr>
              <p:nvPr/>
            </p:nvSpPr>
            <p:spPr bwMode="auto">
              <a:xfrm>
                <a:off x="7662664" y="2937779"/>
                <a:ext cx="69762" cy="61041"/>
              </a:xfrm>
              <a:custGeom>
                <a:avLst/>
                <a:gdLst>
                  <a:gd name="T0" fmla="*/ 63 w 64"/>
                  <a:gd name="T1" fmla="*/ 9 h 55"/>
                  <a:gd name="T2" fmla="*/ 25 w 64"/>
                  <a:gd name="T3" fmla="*/ 0 h 55"/>
                  <a:gd name="T4" fmla="*/ 0 w 64"/>
                  <a:gd name="T5" fmla="*/ 2 h 55"/>
                  <a:gd name="T6" fmla="*/ 0 w 64"/>
                  <a:gd name="T7" fmla="*/ 55 h 55"/>
                  <a:gd name="T8" fmla="*/ 64 w 64"/>
                  <a:gd name="T9" fmla="*/ 55 h 55"/>
                  <a:gd name="T10" fmla="*/ 53 w 64"/>
                  <a:gd name="T11" fmla="*/ 32 h 55"/>
                  <a:gd name="T12" fmla="*/ 63 w 64"/>
                  <a:gd name="T13" fmla="*/ 9 h 55"/>
                </a:gdLst>
                <a:ahLst/>
                <a:cxnLst>
                  <a:cxn ang="0">
                    <a:pos x="T0" y="T1"/>
                  </a:cxn>
                  <a:cxn ang="0">
                    <a:pos x="T2" y="T3"/>
                  </a:cxn>
                  <a:cxn ang="0">
                    <a:pos x="T4" y="T5"/>
                  </a:cxn>
                  <a:cxn ang="0">
                    <a:pos x="T6" y="T7"/>
                  </a:cxn>
                  <a:cxn ang="0">
                    <a:pos x="T8" y="T9"/>
                  </a:cxn>
                  <a:cxn ang="0">
                    <a:pos x="T10" y="T11"/>
                  </a:cxn>
                  <a:cxn ang="0">
                    <a:pos x="T12" y="T13"/>
                  </a:cxn>
                </a:cxnLst>
                <a:rect l="0" t="0" r="r" b="b"/>
                <a:pathLst>
                  <a:path w="64" h="55">
                    <a:moveTo>
                      <a:pt x="63" y="9"/>
                    </a:moveTo>
                    <a:cubicBezTo>
                      <a:pt x="51" y="4"/>
                      <a:pt x="38" y="0"/>
                      <a:pt x="25" y="0"/>
                    </a:cubicBezTo>
                    <a:cubicBezTo>
                      <a:pt x="14" y="0"/>
                      <a:pt x="7" y="0"/>
                      <a:pt x="0" y="2"/>
                    </a:cubicBezTo>
                    <a:cubicBezTo>
                      <a:pt x="0" y="55"/>
                      <a:pt x="0" y="55"/>
                      <a:pt x="0" y="55"/>
                    </a:cubicBezTo>
                    <a:cubicBezTo>
                      <a:pt x="64" y="55"/>
                      <a:pt x="64" y="55"/>
                      <a:pt x="64" y="55"/>
                    </a:cubicBezTo>
                    <a:cubicBezTo>
                      <a:pt x="57" y="49"/>
                      <a:pt x="53" y="40"/>
                      <a:pt x="53" y="32"/>
                    </a:cubicBezTo>
                    <a:cubicBezTo>
                      <a:pt x="53" y="23"/>
                      <a:pt x="57" y="15"/>
                      <a:pt x="63" y="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00" name="Freeform 14">
                <a:extLst>
                  <a:ext uri="{FF2B5EF4-FFF2-40B4-BE49-F238E27FC236}">
                    <a16:creationId xmlns:a16="http://schemas.microsoft.com/office/drawing/2014/main" id="{21D40C26-B335-4E89-8894-BDDE2D3CAFA4}"/>
                  </a:ext>
                </a:extLst>
              </p:cNvPr>
              <p:cNvSpPr>
                <a:spLocks/>
              </p:cNvSpPr>
              <p:nvPr/>
            </p:nvSpPr>
            <p:spPr bwMode="auto">
              <a:xfrm>
                <a:off x="7660484" y="2955219"/>
                <a:ext cx="137343" cy="209285"/>
              </a:xfrm>
              <a:custGeom>
                <a:avLst/>
                <a:gdLst>
                  <a:gd name="T0" fmla="*/ 74 w 124"/>
                  <a:gd name="T1" fmla="*/ 0 h 189"/>
                  <a:gd name="T2" fmla="*/ 64 w 124"/>
                  <a:gd name="T3" fmla="*/ 18 h 189"/>
                  <a:gd name="T4" fmla="*/ 72 w 124"/>
                  <a:gd name="T5" fmla="*/ 35 h 189"/>
                  <a:gd name="T6" fmla="*/ 77 w 124"/>
                  <a:gd name="T7" fmla="*/ 42 h 189"/>
                  <a:gd name="T8" fmla="*/ 77 w 124"/>
                  <a:gd name="T9" fmla="*/ 42 h 189"/>
                  <a:gd name="T10" fmla="*/ 77 w 124"/>
                  <a:gd name="T11" fmla="*/ 45 h 189"/>
                  <a:gd name="T12" fmla="*/ 68 w 124"/>
                  <a:gd name="T13" fmla="*/ 54 h 189"/>
                  <a:gd name="T14" fmla="*/ 1 w 124"/>
                  <a:gd name="T15" fmla="*/ 54 h 189"/>
                  <a:gd name="T16" fmla="*/ 1 w 124"/>
                  <a:gd name="T17" fmla="*/ 121 h 189"/>
                  <a:gd name="T18" fmla="*/ 25 w 124"/>
                  <a:gd name="T19" fmla="*/ 110 h 189"/>
                  <a:gd name="T20" fmla="*/ 57 w 124"/>
                  <a:gd name="T21" fmla="*/ 143 h 189"/>
                  <a:gd name="T22" fmla="*/ 35 w 124"/>
                  <a:gd name="T23" fmla="*/ 175 h 189"/>
                  <a:gd name="T24" fmla="*/ 14 w 124"/>
                  <a:gd name="T25" fmla="*/ 175 h 189"/>
                  <a:gd name="T26" fmla="*/ 0 w 124"/>
                  <a:gd name="T27" fmla="*/ 165 h 189"/>
                  <a:gd name="T28" fmla="*/ 0 w 124"/>
                  <a:gd name="T29" fmla="*/ 189 h 189"/>
                  <a:gd name="T30" fmla="*/ 24 w 124"/>
                  <a:gd name="T31" fmla="*/ 189 h 189"/>
                  <a:gd name="T32" fmla="*/ 90 w 124"/>
                  <a:gd name="T33" fmla="*/ 164 h 189"/>
                  <a:gd name="T34" fmla="*/ 123 w 124"/>
                  <a:gd name="T35" fmla="*/ 90 h 189"/>
                  <a:gd name="T36" fmla="*/ 74 w 124"/>
                  <a:gd name="T3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89">
                    <a:moveTo>
                      <a:pt x="74" y="0"/>
                    </a:moveTo>
                    <a:cubicBezTo>
                      <a:pt x="68" y="4"/>
                      <a:pt x="64" y="11"/>
                      <a:pt x="64" y="18"/>
                    </a:cubicBezTo>
                    <a:cubicBezTo>
                      <a:pt x="64" y="25"/>
                      <a:pt x="67" y="31"/>
                      <a:pt x="72" y="35"/>
                    </a:cubicBezTo>
                    <a:cubicBezTo>
                      <a:pt x="72" y="35"/>
                      <a:pt x="77" y="39"/>
                      <a:pt x="77" y="42"/>
                    </a:cubicBezTo>
                    <a:cubicBezTo>
                      <a:pt x="77" y="42"/>
                      <a:pt x="77" y="42"/>
                      <a:pt x="77" y="42"/>
                    </a:cubicBezTo>
                    <a:cubicBezTo>
                      <a:pt x="77" y="43"/>
                      <a:pt x="77" y="44"/>
                      <a:pt x="77" y="45"/>
                    </a:cubicBezTo>
                    <a:cubicBezTo>
                      <a:pt x="76" y="50"/>
                      <a:pt x="74" y="53"/>
                      <a:pt x="68" y="54"/>
                    </a:cubicBezTo>
                    <a:cubicBezTo>
                      <a:pt x="1" y="54"/>
                      <a:pt x="1" y="54"/>
                      <a:pt x="1" y="54"/>
                    </a:cubicBezTo>
                    <a:cubicBezTo>
                      <a:pt x="1" y="121"/>
                      <a:pt x="1" y="121"/>
                      <a:pt x="1" y="121"/>
                    </a:cubicBezTo>
                    <a:cubicBezTo>
                      <a:pt x="7" y="114"/>
                      <a:pt x="16" y="110"/>
                      <a:pt x="25" y="110"/>
                    </a:cubicBezTo>
                    <a:cubicBezTo>
                      <a:pt x="42" y="110"/>
                      <a:pt x="57" y="125"/>
                      <a:pt x="57" y="143"/>
                    </a:cubicBezTo>
                    <a:cubicBezTo>
                      <a:pt x="57" y="158"/>
                      <a:pt x="48" y="170"/>
                      <a:pt x="35" y="175"/>
                    </a:cubicBezTo>
                    <a:cubicBezTo>
                      <a:pt x="28" y="177"/>
                      <a:pt x="21" y="177"/>
                      <a:pt x="14" y="175"/>
                    </a:cubicBezTo>
                    <a:cubicBezTo>
                      <a:pt x="9" y="173"/>
                      <a:pt x="4" y="170"/>
                      <a:pt x="0" y="165"/>
                    </a:cubicBezTo>
                    <a:cubicBezTo>
                      <a:pt x="0" y="189"/>
                      <a:pt x="0" y="189"/>
                      <a:pt x="0" y="189"/>
                    </a:cubicBezTo>
                    <a:cubicBezTo>
                      <a:pt x="24" y="189"/>
                      <a:pt x="24" y="189"/>
                      <a:pt x="24" y="189"/>
                    </a:cubicBezTo>
                    <a:cubicBezTo>
                      <a:pt x="48" y="189"/>
                      <a:pt x="72" y="180"/>
                      <a:pt x="90" y="164"/>
                    </a:cubicBezTo>
                    <a:cubicBezTo>
                      <a:pt x="111" y="145"/>
                      <a:pt x="123" y="118"/>
                      <a:pt x="123" y="90"/>
                    </a:cubicBezTo>
                    <a:cubicBezTo>
                      <a:pt x="124" y="54"/>
                      <a:pt x="104" y="18"/>
                      <a:pt x="7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01" name="Freeform 15">
                <a:extLst>
                  <a:ext uri="{FF2B5EF4-FFF2-40B4-BE49-F238E27FC236}">
                    <a16:creationId xmlns:a16="http://schemas.microsoft.com/office/drawing/2014/main" id="{D55CF5B9-5028-4352-9111-2740CF69CAA9}"/>
                  </a:ext>
                </a:extLst>
              </p:cNvPr>
              <p:cNvSpPr>
                <a:spLocks/>
              </p:cNvSpPr>
              <p:nvPr/>
            </p:nvSpPr>
            <p:spPr bwMode="auto">
              <a:xfrm>
                <a:off x="7065331" y="2950859"/>
                <a:ext cx="176584" cy="213645"/>
              </a:xfrm>
              <a:custGeom>
                <a:avLst/>
                <a:gdLst>
                  <a:gd name="T0" fmla="*/ 145 w 160"/>
                  <a:gd name="T1" fmla="*/ 179 h 193"/>
                  <a:gd name="T2" fmla="*/ 125 w 160"/>
                  <a:gd name="T3" fmla="*/ 179 h 193"/>
                  <a:gd name="T4" fmla="*/ 103 w 160"/>
                  <a:gd name="T5" fmla="*/ 147 h 193"/>
                  <a:gd name="T6" fmla="*/ 135 w 160"/>
                  <a:gd name="T7" fmla="*/ 114 h 193"/>
                  <a:gd name="T8" fmla="*/ 159 w 160"/>
                  <a:gd name="T9" fmla="*/ 125 h 193"/>
                  <a:gd name="T10" fmla="*/ 159 w 160"/>
                  <a:gd name="T11" fmla="*/ 58 h 193"/>
                  <a:gd name="T12" fmla="*/ 94 w 160"/>
                  <a:gd name="T13" fmla="*/ 58 h 193"/>
                  <a:gd name="T14" fmla="*/ 85 w 160"/>
                  <a:gd name="T15" fmla="*/ 50 h 193"/>
                  <a:gd name="T16" fmla="*/ 85 w 160"/>
                  <a:gd name="T17" fmla="*/ 46 h 193"/>
                  <a:gd name="T18" fmla="*/ 85 w 160"/>
                  <a:gd name="T19" fmla="*/ 45 h 193"/>
                  <a:gd name="T20" fmla="*/ 88 w 160"/>
                  <a:gd name="T21" fmla="*/ 39 h 193"/>
                  <a:gd name="T22" fmla="*/ 97 w 160"/>
                  <a:gd name="T23" fmla="*/ 22 h 193"/>
                  <a:gd name="T24" fmla="*/ 73 w 160"/>
                  <a:gd name="T25" fmla="*/ 0 h 193"/>
                  <a:gd name="T26" fmla="*/ 49 w 160"/>
                  <a:gd name="T27" fmla="*/ 22 h 193"/>
                  <a:gd name="T28" fmla="*/ 58 w 160"/>
                  <a:gd name="T29" fmla="*/ 39 h 193"/>
                  <a:gd name="T30" fmla="*/ 61 w 160"/>
                  <a:gd name="T31" fmla="*/ 45 h 193"/>
                  <a:gd name="T32" fmla="*/ 61 w 160"/>
                  <a:gd name="T33" fmla="*/ 45 h 193"/>
                  <a:gd name="T34" fmla="*/ 61 w 160"/>
                  <a:gd name="T35" fmla="*/ 49 h 193"/>
                  <a:gd name="T36" fmla="*/ 52 w 160"/>
                  <a:gd name="T37" fmla="*/ 58 h 193"/>
                  <a:gd name="T38" fmla="*/ 3 w 160"/>
                  <a:gd name="T39" fmla="*/ 58 h 193"/>
                  <a:gd name="T40" fmla="*/ 0 w 160"/>
                  <a:gd name="T41" fmla="*/ 84 h 193"/>
                  <a:gd name="T42" fmla="*/ 4 w 160"/>
                  <a:gd name="T43" fmla="*/ 114 h 193"/>
                  <a:gd name="T44" fmla="*/ 110 w 160"/>
                  <a:gd name="T45" fmla="*/ 193 h 193"/>
                  <a:gd name="T46" fmla="*/ 160 w 160"/>
                  <a:gd name="T47" fmla="*/ 193 h 193"/>
                  <a:gd name="T48" fmla="*/ 160 w 160"/>
                  <a:gd name="T49" fmla="*/ 169 h 193"/>
                  <a:gd name="T50" fmla="*/ 145 w 160"/>
                  <a:gd name="T51"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93">
                    <a:moveTo>
                      <a:pt x="145" y="179"/>
                    </a:moveTo>
                    <a:cubicBezTo>
                      <a:pt x="139" y="181"/>
                      <a:pt x="132" y="181"/>
                      <a:pt x="125" y="179"/>
                    </a:cubicBezTo>
                    <a:cubicBezTo>
                      <a:pt x="112" y="174"/>
                      <a:pt x="103" y="162"/>
                      <a:pt x="103" y="147"/>
                    </a:cubicBezTo>
                    <a:cubicBezTo>
                      <a:pt x="103" y="129"/>
                      <a:pt x="117" y="114"/>
                      <a:pt x="135" y="114"/>
                    </a:cubicBezTo>
                    <a:cubicBezTo>
                      <a:pt x="144" y="114"/>
                      <a:pt x="153" y="118"/>
                      <a:pt x="159" y="125"/>
                    </a:cubicBezTo>
                    <a:cubicBezTo>
                      <a:pt x="159" y="58"/>
                      <a:pt x="159" y="58"/>
                      <a:pt x="159" y="58"/>
                    </a:cubicBezTo>
                    <a:cubicBezTo>
                      <a:pt x="94" y="58"/>
                      <a:pt x="94" y="58"/>
                      <a:pt x="94" y="58"/>
                    </a:cubicBezTo>
                    <a:cubicBezTo>
                      <a:pt x="89" y="57"/>
                      <a:pt x="86" y="54"/>
                      <a:pt x="85" y="50"/>
                    </a:cubicBezTo>
                    <a:cubicBezTo>
                      <a:pt x="85" y="49"/>
                      <a:pt x="85" y="48"/>
                      <a:pt x="85" y="46"/>
                    </a:cubicBezTo>
                    <a:cubicBezTo>
                      <a:pt x="85" y="45"/>
                      <a:pt x="85" y="45"/>
                      <a:pt x="85" y="45"/>
                    </a:cubicBezTo>
                    <a:cubicBezTo>
                      <a:pt x="85" y="43"/>
                      <a:pt x="86" y="41"/>
                      <a:pt x="88" y="39"/>
                    </a:cubicBezTo>
                    <a:cubicBezTo>
                      <a:pt x="94" y="35"/>
                      <a:pt x="97" y="28"/>
                      <a:pt x="97" y="22"/>
                    </a:cubicBezTo>
                    <a:cubicBezTo>
                      <a:pt x="97" y="10"/>
                      <a:pt x="86" y="0"/>
                      <a:pt x="73" y="0"/>
                    </a:cubicBezTo>
                    <a:cubicBezTo>
                      <a:pt x="60" y="0"/>
                      <a:pt x="49" y="10"/>
                      <a:pt x="49" y="22"/>
                    </a:cubicBezTo>
                    <a:cubicBezTo>
                      <a:pt x="49" y="29"/>
                      <a:pt x="52" y="35"/>
                      <a:pt x="58" y="39"/>
                    </a:cubicBezTo>
                    <a:cubicBezTo>
                      <a:pt x="59" y="40"/>
                      <a:pt x="61" y="42"/>
                      <a:pt x="61" y="45"/>
                    </a:cubicBezTo>
                    <a:cubicBezTo>
                      <a:pt x="61" y="45"/>
                      <a:pt x="61" y="45"/>
                      <a:pt x="61" y="45"/>
                    </a:cubicBezTo>
                    <a:cubicBezTo>
                      <a:pt x="61" y="47"/>
                      <a:pt x="61" y="48"/>
                      <a:pt x="61" y="49"/>
                    </a:cubicBezTo>
                    <a:cubicBezTo>
                      <a:pt x="60" y="54"/>
                      <a:pt x="57" y="58"/>
                      <a:pt x="52" y="58"/>
                    </a:cubicBezTo>
                    <a:cubicBezTo>
                      <a:pt x="3" y="58"/>
                      <a:pt x="3" y="58"/>
                      <a:pt x="3" y="58"/>
                    </a:cubicBezTo>
                    <a:cubicBezTo>
                      <a:pt x="1" y="66"/>
                      <a:pt x="0" y="75"/>
                      <a:pt x="0" y="84"/>
                    </a:cubicBezTo>
                    <a:cubicBezTo>
                      <a:pt x="0" y="94"/>
                      <a:pt x="2" y="104"/>
                      <a:pt x="4" y="114"/>
                    </a:cubicBezTo>
                    <a:cubicBezTo>
                      <a:pt x="18" y="160"/>
                      <a:pt x="61" y="193"/>
                      <a:pt x="110" y="193"/>
                    </a:cubicBezTo>
                    <a:cubicBezTo>
                      <a:pt x="160" y="193"/>
                      <a:pt x="160" y="193"/>
                      <a:pt x="160" y="193"/>
                    </a:cubicBezTo>
                    <a:cubicBezTo>
                      <a:pt x="160" y="169"/>
                      <a:pt x="160" y="169"/>
                      <a:pt x="160" y="169"/>
                    </a:cubicBezTo>
                    <a:cubicBezTo>
                      <a:pt x="156" y="173"/>
                      <a:pt x="151" y="177"/>
                      <a:pt x="145" y="1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23" name="Freeform 16">
                <a:extLst>
                  <a:ext uri="{FF2B5EF4-FFF2-40B4-BE49-F238E27FC236}">
                    <a16:creationId xmlns:a16="http://schemas.microsoft.com/office/drawing/2014/main" id="{A15772E4-508D-49A6-BD0F-F5B47670DEC4}"/>
                  </a:ext>
                </a:extLst>
              </p:cNvPr>
              <p:cNvSpPr>
                <a:spLocks/>
              </p:cNvSpPr>
              <p:nvPr/>
            </p:nvSpPr>
            <p:spPr bwMode="auto">
              <a:xfrm>
                <a:off x="7392338" y="3014081"/>
                <a:ext cx="320467" cy="150423"/>
              </a:xfrm>
              <a:custGeom>
                <a:avLst/>
                <a:gdLst>
                  <a:gd name="T0" fmla="*/ 250 w 290"/>
                  <a:gd name="T1" fmla="*/ 104 h 135"/>
                  <a:gd name="T2" fmla="*/ 267 w 290"/>
                  <a:gd name="T3" fmla="*/ 113 h 135"/>
                  <a:gd name="T4" fmla="*/ 290 w 290"/>
                  <a:gd name="T5" fmla="*/ 89 h 135"/>
                  <a:gd name="T6" fmla="*/ 267 w 290"/>
                  <a:gd name="T7" fmla="*/ 65 h 135"/>
                  <a:gd name="T8" fmla="*/ 250 w 290"/>
                  <a:gd name="T9" fmla="*/ 74 h 135"/>
                  <a:gd name="T10" fmla="*/ 243 w 290"/>
                  <a:gd name="T11" fmla="*/ 78 h 135"/>
                  <a:gd name="T12" fmla="*/ 238 w 290"/>
                  <a:gd name="T13" fmla="*/ 78 h 135"/>
                  <a:gd name="T14" fmla="*/ 231 w 290"/>
                  <a:gd name="T15" fmla="*/ 68 h 135"/>
                  <a:gd name="T16" fmla="*/ 231 w 290"/>
                  <a:gd name="T17" fmla="*/ 0 h 135"/>
                  <a:gd name="T18" fmla="*/ 167 w 290"/>
                  <a:gd name="T19" fmla="*/ 0 h 135"/>
                  <a:gd name="T20" fmla="*/ 178 w 290"/>
                  <a:gd name="T21" fmla="*/ 23 h 135"/>
                  <a:gd name="T22" fmla="*/ 144 w 290"/>
                  <a:gd name="T23" fmla="*/ 55 h 135"/>
                  <a:gd name="T24" fmla="*/ 111 w 290"/>
                  <a:gd name="T25" fmla="*/ 23 h 135"/>
                  <a:gd name="T26" fmla="*/ 122 w 290"/>
                  <a:gd name="T27" fmla="*/ 0 h 135"/>
                  <a:gd name="T28" fmla="*/ 58 w 290"/>
                  <a:gd name="T29" fmla="*/ 0 h 135"/>
                  <a:gd name="T30" fmla="*/ 58 w 290"/>
                  <a:gd name="T31" fmla="*/ 68 h 135"/>
                  <a:gd name="T32" fmla="*/ 58 w 290"/>
                  <a:gd name="T33" fmla="*/ 69 h 135"/>
                  <a:gd name="T34" fmla="*/ 50 w 290"/>
                  <a:gd name="T35" fmla="*/ 76 h 135"/>
                  <a:gd name="T36" fmla="*/ 45 w 290"/>
                  <a:gd name="T37" fmla="*/ 77 h 135"/>
                  <a:gd name="T38" fmla="*/ 40 w 290"/>
                  <a:gd name="T39" fmla="*/ 74 h 135"/>
                  <a:gd name="T40" fmla="*/ 22 w 290"/>
                  <a:gd name="T41" fmla="*/ 65 h 135"/>
                  <a:gd name="T42" fmla="*/ 0 w 290"/>
                  <a:gd name="T43" fmla="*/ 89 h 135"/>
                  <a:gd name="T44" fmla="*/ 22 w 290"/>
                  <a:gd name="T45" fmla="*/ 113 h 135"/>
                  <a:gd name="T46" fmla="*/ 40 w 290"/>
                  <a:gd name="T47" fmla="*/ 104 h 135"/>
                  <a:gd name="T48" fmla="*/ 45 w 290"/>
                  <a:gd name="T49" fmla="*/ 101 h 135"/>
                  <a:gd name="T50" fmla="*/ 50 w 290"/>
                  <a:gd name="T51" fmla="*/ 102 h 135"/>
                  <a:gd name="T52" fmla="*/ 58 w 290"/>
                  <a:gd name="T53" fmla="*/ 109 h 135"/>
                  <a:gd name="T54" fmla="*/ 58 w 290"/>
                  <a:gd name="T55" fmla="*/ 110 h 135"/>
                  <a:gd name="T56" fmla="*/ 58 w 290"/>
                  <a:gd name="T57" fmla="*/ 118 h 135"/>
                  <a:gd name="T58" fmla="*/ 58 w 290"/>
                  <a:gd name="T59" fmla="*/ 135 h 135"/>
                  <a:gd name="T60" fmla="*/ 231 w 290"/>
                  <a:gd name="T61" fmla="*/ 135 h 135"/>
                  <a:gd name="T62" fmla="*/ 231 w 290"/>
                  <a:gd name="T63" fmla="*/ 110 h 135"/>
                  <a:gd name="T64" fmla="*/ 238 w 290"/>
                  <a:gd name="T65" fmla="*/ 100 h 135"/>
                  <a:gd name="T66" fmla="*/ 242 w 290"/>
                  <a:gd name="T67" fmla="*/ 100 h 135"/>
                  <a:gd name="T68" fmla="*/ 242 w 290"/>
                  <a:gd name="T69" fmla="*/ 100 h 135"/>
                  <a:gd name="T70" fmla="*/ 250 w 290"/>
                  <a:gd name="T7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135">
                    <a:moveTo>
                      <a:pt x="250" y="104"/>
                    </a:moveTo>
                    <a:cubicBezTo>
                      <a:pt x="254" y="110"/>
                      <a:pt x="261" y="113"/>
                      <a:pt x="267" y="113"/>
                    </a:cubicBezTo>
                    <a:cubicBezTo>
                      <a:pt x="280" y="113"/>
                      <a:pt x="290" y="102"/>
                      <a:pt x="290" y="89"/>
                    </a:cubicBezTo>
                    <a:cubicBezTo>
                      <a:pt x="290" y="76"/>
                      <a:pt x="280" y="65"/>
                      <a:pt x="267" y="65"/>
                    </a:cubicBezTo>
                    <a:cubicBezTo>
                      <a:pt x="260" y="65"/>
                      <a:pt x="254" y="68"/>
                      <a:pt x="250" y="74"/>
                    </a:cubicBezTo>
                    <a:cubicBezTo>
                      <a:pt x="249" y="75"/>
                      <a:pt x="246" y="78"/>
                      <a:pt x="243" y="78"/>
                    </a:cubicBezTo>
                    <a:cubicBezTo>
                      <a:pt x="242" y="78"/>
                      <a:pt x="239" y="78"/>
                      <a:pt x="238" y="78"/>
                    </a:cubicBezTo>
                    <a:cubicBezTo>
                      <a:pt x="233" y="76"/>
                      <a:pt x="231" y="72"/>
                      <a:pt x="231" y="68"/>
                    </a:cubicBezTo>
                    <a:cubicBezTo>
                      <a:pt x="231" y="0"/>
                      <a:pt x="231" y="0"/>
                      <a:pt x="231" y="0"/>
                    </a:cubicBezTo>
                    <a:cubicBezTo>
                      <a:pt x="167" y="0"/>
                      <a:pt x="167" y="0"/>
                      <a:pt x="167" y="0"/>
                    </a:cubicBezTo>
                    <a:cubicBezTo>
                      <a:pt x="174" y="6"/>
                      <a:pt x="178" y="14"/>
                      <a:pt x="178" y="23"/>
                    </a:cubicBezTo>
                    <a:cubicBezTo>
                      <a:pt x="178" y="41"/>
                      <a:pt x="163" y="55"/>
                      <a:pt x="144" y="55"/>
                    </a:cubicBezTo>
                    <a:cubicBezTo>
                      <a:pt x="126" y="55"/>
                      <a:pt x="111" y="41"/>
                      <a:pt x="111" y="23"/>
                    </a:cubicBezTo>
                    <a:cubicBezTo>
                      <a:pt x="111" y="14"/>
                      <a:pt x="115" y="6"/>
                      <a:pt x="122" y="0"/>
                    </a:cubicBezTo>
                    <a:cubicBezTo>
                      <a:pt x="58" y="0"/>
                      <a:pt x="58" y="0"/>
                      <a:pt x="58" y="0"/>
                    </a:cubicBezTo>
                    <a:cubicBezTo>
                      <a:pt x="58" y="68"/>
                      <a:pt x="58" y="68"/>
                      <a:pt x="58" y="68"/>
                    </a:cubicBezTo>
                    <a:cubicBezTo>
                      <a:pt x="58" y="69"/>
                      <a:pt x="58" y="69"/>
                      <a:pt x="58" y="69"/>
                    </a:cubicBezTo>
                    <a:cubicBezTo>
                      <a:pt x="57" y="73"/>
                      <a:pt x="53" y="76"/>
                      <a:pt x="50" y="76"/>
                    </a:cubicBezTo>
                    <a:cubicBezTo>
                      <a:pt x="49" y="77"/>
                      <a:pt x="46" y="77"/>
                      <a:pt x="45" y="77"/>
                    </a:cubicBezTo>
                    <a:cubicBezTo>
                      <a:pt x="43" y="76"/>
                      <a:pt x="41" y="75"/>
                      <a:pt x="40" y="74"/>
                    </a:cubicBezTo>
                    <a:cubicBezTo>
                      <a:pt x="35" y="68"/>
                      <a:pt x="29" y="65"/>
                      <a:pt x="22" y="65"/>
                    </a:cubicBezTo>
                    <a:cubicBezTo>
                      <a:pt x="10" y="65"/>
                      <a:pt x="0" y="76"/>
                      <a:pt x="0" y="89"/>
                    </a:cubicBezTo>
                    <a:cubicBezTo>
                      <a:pt x="0" y="102"/>
                      <a:pt x="10" y="113"/>
                      <a:pt x="22" y="113"/>
                    </a:cubicBezTo>
                    <a:cubicBezTo>
                      <a:pt x="29" y="113"/>
                      <a:pt x="35" y="110"/>
                      <a:pt x="40" y="104"/>
                    </a:cubicBezTo>
                    <a:cubicBezTo>
                      <a:pt x="41" y="103"/>
                      <a:pt x="42" y="102"/>
                      <a:pt x="45" y="101"/>
                    </a:cubicBezTo>
                    <a:cubicBezTo>
                      <a:pt x="46" y="101"/>
                      <a:pt x="48" y="101"/>
                      <a:pt x="50" y="102"/>
                    </a:cubicBezTo>
                    <a:cubicBezTo>
                      <a:pt x="53" y="102"/>
                      <a:pt x="58" y="105"/>
                      <a:pt x="58" y="109"/>
                    </a:cubicBezTo>
                    <a:cubicBezTo>
                      <a:pt x="58" y="110"/>
                      <a:pt x="58" y="110"/>
                      <a:pt x="58" y="110"/>
                    </a:cubicBezTo>
                    <a:cubicBezTo>
                      <a:pt x="58" y="118"/>
                      <a:pt x="58" y="118"/>
                      <a:pt x="58" y="118"/>
                    </a:cubicBezTo>
                    <a:cubicBezTo>
                      <a:pt x="58" y="135"/>
                      <a:pt x="58" y="135"/>
                      <a:pt x="58" y="135"/>
                    </a:cubicBezTo>
                    <a:cubicBezTo>
                      <a:pt x="231" y="135"/>
                      <a:pt x="231" y="135"/>
                      <a:pt x="231" y="135"/>
                    </a:cubicBezTo>
                    <a:cubicBezTo>
                      <a:pt x="231" y="110"/>
                      <a:pt x="231" y="110"/>
                      <a:pt x="231" y="110"/>
                    </a:cubicBezTo>
                    <a:cubicBezTo>
                      <a:pt x="232" y="104"/>
                      <a:pt x="234" y="100"/>
                      <a:pt x="238" y="100"/>
                    </a:cubicBezTo>
                    <a:cubicBezTo>
                      <a:pt x="239" y="100"/>
                      <a:pt x="241" y="100"/>
                      <a:pt x="242" y="100"/>
                    </a:cubicBezTo>
                    <a:cubicBezTo>
                      <a:pt x="242" y="100"/>
                      <a:pt x="242" y="100"/>
                      <a:pt x="242" y="100"/>
                    </a:cubicBezTo>
                    <a:cubicBezTo>
                      <a:pt x="245" y="100"/>
                      <a:pt x="249" y="103"/>
                      <a:pt x="250" y="10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24" name="Freeform 17">
                <a:extLst>
                  <a:ext uri="{FF2B5EF4-FFF2-40B4-BE49-F238E27FC236}">
                    <a16:creationId xmlns:a16="http://schemas.microsoft.com/office/drawing/2014/main" id="{2D59A025-206A-40A8-B9B8-50D69C88684C}"/>
                  </a:ext>
                </a:extLst>
              </p:cNvPr>
              <p:cNvSpPr>
                <a:spLocks/>
              </p:cNvSpPr>
              <p:nvPr/>
            </p:nvSpPr>
            <p:spPr bwMode="auto">
              <a:xfrm>
                <a:off x="7189594" y="2809156"/>
                <a:ext cx="320467" cy="189664"/>
              </a:xfrm>
              <a:custGeom>
                <a:avLst/>
                <a:gdLst>
                  <a:gd name="T0" fmla="*/ 39 w 289"/>
                  <a:gd name="T1" fmla="*/ 74 h 173"/>
                  <a:gd name="T2" fmla="*/ 22 w 289"/>
                  <a:gd name="T3" fmla="*/ 65 h 173"/>
                  <a:gd name="T4" fmla="*/ 0 w 289"/>
                  <a:gd name="T5" fmla="*/ 89 h 173"/>
                  <a:gd name="T6" fmla="*/ 22 w 289"/>
                  <a:gd name="T7" fmla="*/ 113 h 173"/>
                  <a:gd name="T8" fmla="*/ 39 w 289"/>
                  <a:gd name="T9" fmla="*/ 104 h 173"/>
                  <a:gd name="T10" fmla="*/ 45 w 289"/>
                  <a:gd name="T11" fmla="*/ 100 h 173"/>
                  <a:gd name="T12" fmla="*/ 51 w 289"/>
                  <a:gd name="T13" fmla="*/ 100 h 173"/>
                  <a:gd name="T14" fmla="*/ 58 w 289"/>
                  <a:gd name="T15" fmla="*/ 106 h 173"/>
                  <a:gd name="T16" fmla="*/ 58 w 289"/>
                  <a:gd name="T17" fmla="*/ 173 h 173"/>
                  <a:gd name="T18" fmla="*/ 120 w 289"/>
                  <a:gd name="T19" fmla="*/ 173 h 173"/>
                  <a:gd name="T20" fmla="*/ 109 w 289"/>
                  <a:gd name="T21" fmla="*/ 149 h 173"/>
                  <a:gd name="T22" fmla="*/ 143 w 289"/>
                  <a:gd name="T23" fmla="*/ 117 h 173"/>
                  <a:gd name="T24" fmla="*/ 177 w 289"/>
                  <a:gd name="T25" fmla="*/ 149 h 173"/>
                  <a:gd name="T26" fmla="*/ 166 w 289"/>
                  <a:gd name="T27" fmla="*/ 173 h 173"/>
                  <a:gd name="T28" fmla="*/ 231 w 289"/>
                  <a:gd name="T29" fmla="*/ 173 h 173"/>
                  <a:gd name="T30" fmla="*/ 231 w 289"/>
                  <a:gd name="T31" fmla="*/ 108 h 173"/>
                  <a:gd name="T32" fmla="*/ 231 w 289"/>
                  <a:gd name="T33" fmla="*/ 108 h 173"/>
                  <a:gd name="T34" fmla="*/ 238 w 289"/>
                  <a:gd name="T35" fmla="*/ 101 h 173"/>
                  <a:gd name="T36" fmla="*/ 243 w 289"/>
                  <a:gd name="T37" fmla="*/ 101 h 173"/>
                  <a:gd name="T38" fmla="*/ 243 w 289"/>
                  <a:gd name="T39" fmla="*/ 101 h 173"/>
                  <a:gd name="T40" fmla="*/ 249 w 289"/>
                  <a:gd name="T41" fmla="*/ 105 h 173"/>
                  <a:gd name="T42" fmla="*/ 267 w 289"/>
                  <a:gd name="T43" fmla="*/ 114 h 173"/>
                  <a:gd name="T44" fmla="*/ 289 w 289"/>
                  <a:gd name="T45" fmla="*/ 90 h 173"/>
                  <a:gd name="T46" fmla="*/ 267 w 289"/>
                  <a:gd name="T47" fmla="*/ 66 h 173"/>
                  <a:gd name="T48" fmla="*/ 249 w 289"/>
                  <a:gd name="T49" fmla="*/ 74 h 173"/>
                  <a:gd name="T50" fmla="*/ 244 w 289"/>
                  <a:gd name="T51" fmla="*/ 77 h 173"/>
                  <a:gd name="T52" fmla="*/ 238 w 289"/>
                  <a:gd name="T53" fmla="*/ 77 h 173"/>
                  <a:gd name="T54" fmla="*/ 231 w 289"/>
                  <a:gd name="T55" fmla="*/ 69 h 173"/>
                  <a:gd name="T56" fmla="*/ 231 w 289"/>
                  <a:gd name="T57" fmla="*/ 69 h 173"/>
                  <a:gd name="T58" fmla="*/ 231 w 289"/>
                  <a:gd name="T59" fmla="*/ 0 h 173"/>
                  <a:gd name="T60" fmla="*/ 166 w 289"/>
                  <a:gd name="T61" fmla="*/ 0 h 173"/>
                  <a:gd name="T62" fmla="*/ 178 w 289"/>
                  <a:gd name="T63" fmla="*/ 25 h 173"/>
                  <a:gd name="T64" fmla="*/ 145 w 289"/>
                  <a:gd name="T65" fmla="*/ 57 h 173"/>
                  <a:gd name="T66" fmla="*/ 117 w 289"/>
                  <a:gd name="T67" fmla="*/ 43 h 173"/>
                  <a:gd name="T68" fmla="*/ 58 w 289"/>
                  <a:gd name="T69" fmla="*/ 19 h 173"/>
                  <a:gd name="T70" fmla="*/ 58 w 289"/>
                  <a:gd name="T71" fmla="*/ 70 h 173"/>
                  <a:gd name="T72" fmla="*/ 52 w 289"/>
                  <a:gd name="T73" fmla="*/ 77 h 173"/>
                  <a:gd name="T74" fmla="*/ 45 w 289"/>
                  <a:gd name="T75" fmla="*/ 77 h 173"/>
                  <a:gd name="T76" fmla="*/ 39 w 289"/>
                  <a:gd name="T77" fmla="*/ 7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9" h="173">
                    <a:moveTo>
                      <a:pt x="39" y="74"/>
                    </a:moveTo>
                    <a:cubicBezTo>
                      <a:pt x="35" y="68"/>
                      <a:pt x="29" y="65"/>
                      <a:pt x="22" y="65"/>
                    </a:cubicBezTo>
                    <a:cubicBezTo>
                      <a:pt x="10" y="65"/>
                      <a:pt x="0" y="76"/>
                      <a:pt x="0" y="89"/>
                    </a:cubicBezTo>
                    <a:cubicBezTo>
                      <a:pt x="0" y="102"/>
                      <a:pt x="10" y="113"/>
                      <a:pt x="22" y="113"/>
                    </a:cubicBezTo>
                    <a:cubicBezTo>
                      <a:pt x="29" y="113"/>
                      <a:pt x="35" y="110"/>
                      <a:pt x="39" y="104"/>
                    </a:cubicBezTo>
                    <a:cubicBezTo>
                      <a:pt x="40" y="104"/>
                      <a:pt x="43" y="101"/>
                      <a:pt x="45" y="100"/>
                    </a:cubicBezTo>
                    <a:cubicBezTo>
                      <a:pt x="46" y="100"/>
                      <a:pt x="49" y="99"/>
                      <a:pt x="51" y="100"/>
                    </a:cubicBezTo>
                    <a:cubicBezTo>
                      <a:pt x="55" y="100"/>
                      <a:pt x="57" y="102"/>
                      <a:pt x="58" y="106"/>
                    </a:cubicBezTo>
                    <a:cubicBezTo>
                      <a:pt x="58" y="173"/>
                      <a:pt x="58" y="173"/>
                      <a:pt x="58" y="173"/>
                    </a:cubicBezTo>
                    <a:cubicBezTo>
                      <a:pt x="120" y="173"/>
                      <a:pt x="120" y="173"/>
                      <a:pt x="120" y="173"/>
                    </a:cubicBezTo>
                    <a:cubicBezTo>
                      <a:pt x="113" y="167"/>
                      <a:pt x="109" y="158"/>
                      <a:pt x="109" y="149"/>
                    </a:cubicBezTo>
                    <a:cubicBezTo>
                      <a:pt x="109" y="132"/>
                      <a:pt x="125" y="117"/>
                      <a:pt x="143" y="117"/>
                    </a:cubicBezTo>
                    <a:cubicBezTo>
                      <a:pt x="161" y="117"/>
                      <a:pt x="177" y="132"/>
                      <a:pt x="177" y="149"/>
                    </a:cubicBezTo>
                    <a:cubicBezTo>
                      <a:pt x="177" y="158"/>
                      <a:pt x="173" y="167"/>
                      <a:pt x="166" y="173"/>
                    </a:cubicBezTo>
                    <a:cubicBezTo>
                      <a:pt x="231" y="173"/>
                      <a:pt x="231" y="173"/>
                      <a:pt x="231" y="173"/>
                    </a:cubicBezTo>
                    <a:cubicBezTo>
                      <a:pt x="231" y="108"/>
                      <a:pt x="231" y="108"/>
                      <a:pt x="231" y="108"/>
                    </a:cubicBezTo>
                    <a:cubicBezTo>
                      <a:pt x="231" y="108"/>
                      <a:pt x="231" y="108"/>
                      <a:pt x="231" y="108"/>
                    </a:cubicBezTo>
                    <a:cubicBezTo>
                      <a:pt x="231" y="104"/>
                      <a:pt x="235" y="102"/>
                      <a:pt x="238" y="101"/>
                    </a:cubicBezTo>
                    <a:cubicBezTo>
                      <a:pt x="239" y="100"/>
                      <a:pt x="241" y="100"/>
                      <a:pt x="243" y="101"/>
                    </a:cubicBezTo>
                    <a:cubicBezTo>
                      <a:pt x="243" y="101"/>
                      <a:pt x="243" y="101"/>
                      <a:pt x="243" y="101"/>
                    </a:cubicBezTo>
                    <a:cubicBezTo>
                      <a:pt x="246" y="101"/>
                      <a:pt x="248" y="103"/>
                      <a:pt x="249" y="105"/>
                    </a:cubicBezTo>
                    <a:cubicBezTo>
                      <a:pt x="254" y="110"/>
                      <a:pt x="260" y="114"/>
                      <a:pt x="267" y="114"/>
                    </a:cubicBezTo>
                    <a:cubicBezTo>
                      <a:pt x="279" y="114"/>
                      <a:pt x="289" y="103"/>
                      <a:pt x="289" y="90"/>
                    </a:cubicBezTo>
                    <a:cubicBezTo>
                      <a:pt x="289" y="76"/>
                      <a:pt x="279" y="66"/>
                      <a:pt x="267" y="66"/>
                    </a:cubicBezTo>
                    <a:cubicBezTo>
                      <a:pt x="260" y="66"/>
                      <a:pt x="254" y="69"/>
                      <a:pt x="249" y="74"/>
                    </a:cubicBezTo>
                    <a:cubicBezTo>
                      <a:pt x="248" y="76"/>
                      <a:pt x="246" y="77"/>
                      <a:pt x="244" y="77"/>
                    </a:cubicBezTo>
                    <a:cubicBezTo>
                      <a:pt x="242" y="78"/>
                      <a:pt x="239" y="78"/>
                      <a:pt x="238" y="77"/>
                    </a:cubicBezTo>
                    <a:cubicBezTo>
                      <a:pt x="236" y="76"/>
                      <a:pt x="231" y="73"/>
                      <a:pt x="231" y="69"/>
                    </a:cubicBezTo>
                    <a:cubicBezTo>
                      <a:pt x="231" y="69"/>
                      <a:pt x="231" y="69"/>
                      <a:pt x="231" y="69"/>
                    </a:cubicBezTo>
                    <a:cubicBezTo>
                      <a:pt x="231" y="0"/>
                      <a:pt x="231" y="0"/>
                      <a:pt x="231" y="0"/>
                    </a:cubicBezTo>
                    <a:cubicBezTo>
                      <a:pt x="166" y="0"/>
                      <a:pt x="166" y="0"/>
                      <a:pt x="166" y="0"/>
                    </a:cubicBezTo>
                    <a:cubicBezTo>
                      <a:pt x="174" y="6"/>
                      <a:pt x="178" y="15"/>
                      <a:pt x="178" y="25"/>
                    </a:cubicBezTo>
                    <a:cubicBezTo>
                      <a:pt x="178" y="42"/>
                      <a:pt x="163" y="57"/>
                      <a:pt x="145" y="57"/>
                    </a:cubicBezTo>
                    <a:cubicBezTo>
                      <a:pt x="134" y="57"/>
                      <a:pt x="124" y="52"/>
                      <a:pt x="117" y="43"/>
                    </a:cubicBezTo>
                    <a:cubicBezTo>
                      <a:pt x="103" y="28"/>
                      <a:pt x="81" y="19"/>
                      <a:pt x="58" y="19"/>
                    </a:cubicBezTo>
                    <a:cubicBezTo>
                      <a:pt x="58" y="70"/>
                      <a:pt x="58" y="70"/>
                      <a:pt x="58" y="70"/>
                    </a:cubicBezTo>
                    <a:cubicBezTo>
                      <a:pt x="57" y="75"/>
                      <a:pt x="57" y="76"/>
                      <a:pt x="52" y="77"/>
                    </a:cubicBezTo>
                    <a:cubicBezTo>
                      <a:pt x="50" y="78"/>
                      <a:pt x="46" y="77"/>
                      <a:pt x="45" y="77"/>
                    </a:cubicBezTo>
                    <a:cubicBezTo>
                      <a:pt x="43" y="76"/>
                      <a:pt x="41" y="75"/>
                      <a:pt x="39" y="7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25" name="Freeform 18">
                <a:extLst>
                  <a:ext uri="{FF2B5EF4-FFF2-40B4-BE49-F238E27FC236}">
                    <a16:creationId xmlns:a16="http://schemas.microsoft.com/office/drawing/2014/main" id="{D619B2D7-FFE7-4DAA-89FF-505C9869DED4}"/>
                  </a:ext>
                </a:extLst>
              </p:cNvPr>
              <p:cNvSpPr>
                <a:spLocks/>
              </p:cNvSpPr>
              <p:nvPr/>
            </p:nvSpPr>
            <p:spPr bwMode="auto">
              <a:xfrm>
                <a:off x="7457740" y="2809156"/>
                <a:ext cx="191844" cy="255066"/>
              </a:xfrm>
              <a:custGeom>
                <a:avLst/>
                <a:gdLst>
                  <a:gd name="T0" fmla="*/ 1 w 174"/>
                  <a:gd name="T1" fmla="*/ 68 h 231"/>
                  <a:gd name="T2" fmla="*/ 26 w 174"/>
                  <a:gd name="T3" fmla="*/ 56 h 231"/>
                  <a:gd name="T4" fmla="*/ 58 w 174"/>
                  <a:gd name="T5" fmla="*/ 90 h 231"/>
                  <a:gd name="T6" fmla="*/ 26 w 174"/>
                  <a:gd name="T7" fmla="*/ 124 h 231"/>
                  <a:gd name="T8" fmla="*/ 1 w 174"/>
                  <a:gd name="T9" fmla="*/ 112 h 231"/>
                  <a:gd name="T10" fmla="*/ 1 w 174"/>
                  <a:gd name="T11" fmla="*/ 111 h 231"/>
                  <a:gd name="T12" fmla="*/ 0 w 174"/>
                  <a:gd name="T13" fmla="*/ 112 h 231"/>
                  <a:gd name="T14" fmla="*/ 0 w 174"/>
                  <a:gd name="T15" fmla="*/ 173 h 231"/>
                  <a:gd name="T16" fmla="*/ 66 w 174"/>
                  <a:gd name="T17" fmla="*/ 173 h 231"/>
                  <a:gd name="T18" fmla="*/ 67 w 174"/>
                  <a:gd name="T19" fmla="*/ 173 h 231"/>
                  <a:gd name="T20" fmla="*/ 76 w 174"/>
                  <a:gd name="T21" fmla="*/ 181 h 231"/>
                  <a:gd name="T22" fmla="*/ 76 w 174"/>
                  <a:gd name="T23" fmla="*/ 184 h 231"/>
                  <a:gd name="T24" fmla="*/ 72 w 174"/>
                  <a:gd name="T25" fmla="*/ 192 h 231"/>
                  <a:gd name="T26" fmla="*/ 63 w 174"/>
                  <a:gd name="T27" fmla="*/ 209 h 231"/>
                  <a:gd name="T28" fmla="*/ 87 w 174"/>
                  <a:gd name="T29" fmla="*/ 231 h 231"/>
                  <a:gd name="T30" fmla="*/ 111 w 174"/>
                  <a:gd name="T31" fmla="*/ 209 h 231"/>
                  <a:gd name="T32" fmla="*/ 102 w 174"/>
                  <a:gd name="T33" fmla="*/ 192 h 231"/>
                  <a:gd name="T34" fmla="*/ 97 w 174"/>
                  <a:gd name="T35" fmla="*/ 185 h 231"/>
                  <a:gd name="T36" fmla="*/ 97 w 174"/>
                  <a:gd name="T37" fmla="*/ 184 h 231"/>
                  <a:gd name="T38" fmla="*/ 97 w 174"/>
                  <a:gd name="T39" fmla="*/ 182 h 231"/>
                  <a:gd name="T40" fmla="*/ 107 w 174"/>
                  <a:gd name="T41" fmla="*/ 173 h 231"/>
                  <a:gd name="T42" fmla="*/ 108 w 174"/>
                  <a:gd name="T43" fmla="*/ 173 h 231"/>
                  <a:gd name="T44" fmla="*/ 174 w 174"/>
                  <a:gd name="T45" fmla="*/ 173 h 231"/>
                  <a:gd name="T46" fmla="*/ 174 w 174"/>
                  <a:gd name="T47" fmla="*/ 122 h 231"/>
                  <a:gd name="T48" fmla="*/ 174 w 174"/>
                  <a:gd name="T49" fmla="*/ 96 h 231"/>
                  <a:gd name="T50" fmla="*/ 173 w 174"/>
                  <a:gd name="T51" fmla="*/ 74 h 231"/>
                  <a:gd name="T52" fmla="*/ 154 w 174"/>
                  <a:gd name="T53" fmla="*/ 0 h 231"/>
                  <a:gd name="T54" fmla="*/ 108 w 174"/>
                  <a:gd name="T55" fmla="*/ 0 h 231"/>
                  <a:gd name="T56" fmla="*/ 108 w 174"/>
                  <a:gd name="T57" fmla="*/ 0 h 231"/>
                  <a:gd name="T58" fmla="*/ 120 w 174"/>
                  <a:gd name="T59" fmla="*/ 25 h 231"/>
                  <a:gd name="T60" fmla="*/ 86 w 174"/>
                  <a:gd name="T61" fmla="*/ 57 h 231"/>
                  <a:gd name="T62" fmla="*/ 53 w 174"/>
                  <a:gd name="T63" fmla="*/ 25 h 231"/>
                  <a:gd name="T64" fmla="*/ 65 w 174"/>
                  <a:gd name="T65" fmla="*/ 0 h 231"/>
                  <a:gd name="T66" fmla="*/ 0 w 174"/>
                  <a:gd name="T67" fmla="*/ 0 h 231"/>
                  <a:gd name="T68" fmla="*/ 0 w 174"/>
                  <a:gd name="T69" fmla="*/ 68 h 231"/>
                  <a:gd name="T70" fmla="*/ 1 w 174"/>
                  <a:gd name="T71" fmla="*/ 69 h 231"/>
                  <a:gd name="T72" fmla="*/ 1 w 174"/>
                  <a:gd name="T73" fmla="*/ 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31">
                    <a:moveTo>
                      <a:pt x="1" y="68"/>
                    </a:moveTo>
                    <a:cubicBezTo>
                      <a:pt x="8" y="61"/>
                      <a:pt x="16" y="56"/>
                      <a:pt x="26" y="56"/>
                    </a:cubicBezTo>
                    <a:cubicBezTo>
                      <a:pt x="43" y="56"/>
                      <a:pt x="58" y="72"/>
                      <a:pt x="58" y="90"/>
                    </a:cubicBezTo>
                    <a:cubicBezTo>
                      <a:pt x="58" y="108"/>
                      <a:pt x="43" y="124"/>
                      <a:pt x="26" y="124"/>
                    </a:cubicBezTo>
                    <a:cubicBezTo>
                      <a:pt x="16" y="124"/>
                      <a:pt x="7" y="119"/>
                      <a:pt x="1" y="112"/>
                    </a:cubicBezTo>
                    <a:cubicBezTo>
                      <a:pt x="1" y="111"/>
                      <a:pt x="1" y="111"/>
                      <a:pt x="1" y="111"/>
                    </a:cubicBezTo>
                    <a:cubicBezTo>
                      <a:pt x="0" y="112"/>
                      <a:pt x="0" y="112"/>
                      <a:pt x="0" y="112"/>
                    </a:cubicBezTo>
                    <a:cubicBezTo>
                      <a:pt x="0" y="173"/>
                      <a:pt x="0" y="173"/>
                      <a:pt x="0" y="173"/>
                    </a:cubicBezTo>
                    <a:cubicBezTo>
                      <a:pt x="66" y="173"/>
                      <a:pt x="66" y="173"/>
                      <a:pt x="66" y="173"/>
                    </a:cubicBezTo>
                    <a:cubicBezTo>
                      <a:pt x="67" y="173"/>
                      <a:pt x="67" y="173"/>
                      <a:pt x="67" y="173"/>
                    </a:cubicBezTo>
                    <a:cubicBezTo>
                      <a:pt x="72" y="174"/>
                      <a:pt x="75" y="177"/>
                      <a:pt x="76" y="181"/>
                    </a:cubicBezTo>
                    <a:cubicBezTo>
                      <a:pt x="76" y="182"/>
                      <a:pt x="76" y="183"/>
                      <a:pt x="76" y="184"/>
                    </a:cubicBezTo>
                    <a:cubicBezTo>
                      <a:pt x="76" y="187"/>
                      <a:pt x="73" y="190"/>
                      <a:pt x="72" y="192"/>
                    </a:cubicBezTo>
                    <a:cubicBezTo>
                      <a:pt x="66" y="196"/>
                      <a:pt x="63" y="202"/>
                      <a:pt x="63" y="209"/>
                    </a:cubicBezTo>
                    <a:cubicBezTo>
                      <a:pt x="63" y="221"/>
                      <a:pt x="74" y="231"/>
                      <a:pt x="87" y="231"/>
                    </a:cubicBezTo>
                    <a:cubicBezTo>
                      <a:pt x="100" y="231"/>
                      <a:pt x="111" y="221"/>
                      <a:pt x="111" y="209"/>
                    </a:cubicBezTo>
                    <a:cubicBezTo>
                      <a:pt x="111" y="202"/>
                      <a:pt x="108" y="196"/>
                      <a:pt x="102" y="192"/>
                    </a:cubicBezTo>
                    <a:cubicBezTo>
                      <a:pt x="102" y="192"/>
                      <a:pt x="97" y="188"/>
                      <a:pt x="97" y="185"/>
                    </a:cubicBezTo>
                    <a:cubicBezTo>
                      <a:pt x="97" y="184"/>
                      <a:pt x="97" y="184"/>
                      <a:pt x="97" y="184"/>
                    </a:cubicBezTo>
                    <a:cubicBezTo>
                      <a:pt x="97" y="184"/>
                      <a:pt x="97" y="182"/>
                      <a:pt x="97" y="182"/>
                    </a:cubicBezTo>
                    <a:cubicBezTo>
                      <a:pt x="98" y="176"/>
                      <a:pt x="104" y="174"/>
                      <a:pt x="107" y="173"/>
                    </a:cubicBezTo>
                    <a:cubicBezTo>
                      <a:pt x="108" y="173"/>
                      <a:pt x="108" y="173"/>
                      <a:pt x="108" y="173"/>
                    </a:cubicBezTo>
                    <a:cubicBezTo>
                      <a:pt x="174" y="173"/>
                      <a:pt x="174" y="173"/>
                      <a:pt x="174" y="173"/>
                    </a:cubicBezTo>
                    <a:cubicBezTo>
                      <a:pt x="174" y="122"/>
                      <a:pt x="174" y="122"/>
                      <a:pt x="174" y="122"/>
                    </a:cubicBezTo>
                    <a:cubicBezTo>
                      <a:pt x="174" y="112"/>
                      <a:pt x="174" y="104"/>
                      <a:pt x="174" y="96"/>
                    </a:cubicBezTo>
                    <a:cubicBezTo>
                      <a:pt x="173" y="90"/>
                      <a:pt x="173" y="83"/>
                      <a:pt x="173" y="74"/>
                    </a:cubicBezTo>
                    <a:cubicBezTo>
                      <a:pt x="173" y="48"/>
                      <a:pt x="166" y="22"/>
                      <a:pt x="154" y="0"/>
                    </a:cubicBezTo>
                    <a:cubicBezTo>
                      <a:pt x="108" y="0"/>
                      <a:pt x="108" y="0"/>
                      <a:pt x="108" y="0"/>
                    </a:cubicBezTo>
                    <a:cubicBezTo>
                      <a:pt x="108" y="0"/>
                      <a:pt x="108" y="0"/>
                      <a:pt x="108" y="0"/>
                    </a:cubicBezTo>
                    <a:cubicBezTo>
                      <a:pt x="116" y="6"/>
                      <a:pt x="120" y="15"/>
                      <a:pt x="120" y="25"/>
                    </a:cubicBezTo>
                    <a:cubicBezTo>
                      <a:pt x="120" y="42"/>
                      <a:pt x="105" y="57"/>
                      <a:pt x="86" y="57"/>
                    </a:cubicBezTo>
                    <a:cubicBezTo>
                      <a:pt x="68" y="57"/>
                      <a:pt x="53" y="42"/>
                      <a:pt x="53" y="25"/>
                    </a:cubicBezTo>
                    <a:cubicBezTo>
                      <a:pt x="53" y="15"/>
                      <a:pt x="57" y="6"/>
                      <a:pt x="65" y="0"/>
                    </a:cubicBezTo>
                    <a:cubicBezTo>
                      <a:pt x="0" y="0"/>
                      <a:pt x="0" y="0"/>
                      <a:pt x="0" y="0"/>
                    </a:cubicBezTo>
                    <a:cubicBezTo>
                      <a:pt x="0" y="68"/>
                      <a:pt x="0" y="68"/>
                      <a:pt x="0" y="68"/>
                    </a:cubicBezTo>
                    <a:cubicBezTo>
                      <a:pt x="0" y="68"/>
                      <a:pt x="0" y="69"/>
                      <a:pt x="1" y="69"/>
                    </a:cubicBezTo>
                    <a:cubicBezTo>
                      <a:pt x="1" y="68"/>
                      <a:pt x="1" y="68"/>
                      <a:pt x="1" y="6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26" name="Freeform 19">
                <a:extLst>
                  <a:ext uri="{FF2B5EF4-FFF2-40B4-BE49-F238E27FC236}">
                    <a16:creationId xmlns:a16="http://schemas.microsoft.com/office/drawing/2014/main" id="{E149972F-93F8-4BE8-BF3F-0DEC7DBBE7AC}"/>
                  </a:ext>
                </a:extLst>
              </p:cNvPr>
              <p:cNvSpPr>
                <a:spLocks/>
              </p:cNvSpPr>
              <p:nvPr/>
            </p:nvSpPr>
            <p:spPr bwMode="auto">
              <a:xfrm>
                <a:off x="7189594" y="2948679"/>
                <a:ext cx="257246" cy="213645"/>
              </a:xfrm>
              <a:custGeom>
                <a:avLst/>
                <a:gdLst>
                  <a:gd name="T0" fmla="*/ 232 w 232"/>
                  <a:gd name="T1" fmla="*/ 170 h 193"/>
                  <a:gd name="T2" fmla="*/ 232 w 232"/>
                  <a:gd name="T3" fmla="*/ 170 h 193"/>
                  <a:gd name="T4" fmla="*/ 231 w 232"/>
                  <a:gd name="T5" fmla="*/ 170 h 193"/>
                  <a:gd name="T6" fmla="*/ 217 w 232"/>
                  <a:gd name="T7" fmla="*/ 180 h 193"/>
                  <a:gd name="T8" fmla="*/ 196 w 232"/>
                  <a:gd name="T9" fmla="*/ 180 h 193"/>
                  <a:gd name="T10" fmla="*/ 174 w 232"/>
                  <a:gd name="T11" fmla="*/ 148 h 193"/>
                  <a:gd name="T12" fmla="*/ 206 w 232"/>
                  <a:gd name="T13" fmla="*/ 115 h 193"/>
                  <a:gd name="T14" fmla="*/ 231 w 232"/>
                  <a:gd name="T15" fmla="*/ 127 h 193"/>
                  <a:gd name="T16" fmla="*/ 231 w 232"/>
                  <a:gd name="T17" fmla="*/ 127 h 193"/>
                  <a:gd name="T18" fmla="*/ 232 w 232"/>
                  <a:gd name="T19" fmla="*/ 127 h 193"/>
                  <a:gd name="T20" fmla="*/ 232 w 232"/>
                  <a:gd name="T21" fmla="*/ 59 h 193"/>
                  <a:gd name="T22" fmla="*/ 163 w 232"/>
                  <a:gd name="T23" fmla="*/ 59 h 193"/>
                  <a:gd name="T24" fmla="*/ 156 w 232"/>
                  <a:gd name="T25" fmla="*/ 51 h 193"/>
                  <a:gd name="T26" fmla="*/ 156 w 232"/>
                  <a:gd name="T27" fmla="*/ 50 h 193"/>
                  <a:gd name="T28" fmla="*/ 156 w 232"/>
                  <a:gd name="T29" fmla="*/ 47 h 193"/>
                  <a:gd name="T30" fmla="*/ 156 w 232"/>
                  <a:gd name="T31" fmla="*/ 46 h 193"/>
                  <a:gd name="T32" fmla="*/ 160 w 232"/>
                  <a:gd name="T33" fmla="*/ 40 h 193"/>
                  <a:gd name="T34" fmla="*/ 168 w 232"/>
                  <a:gd name="T35" fmla="*/ 23 h 193"/>
                  <a:gd name="T36" fmla="*/ 144 w 232"/>
                  <a:gd name="T37" fmla="*/ 0 h 193"/>
                  <a:gd name="T38" fmla="*/ 120 w 232"/>
                  <a:gd name="T39" fmla="*/ 23 h 193"/>
                  <a:gd name="T40" fmla="*/ 129 w 232"/>
                  <a:gd name="T41" fmla="*/ 40 h 193"/>
                  <a:gd name="T42" fmla="*/ 129 w 232"/>
                  <a:gd name="T43" fmla="*/ 40 h 193"/>
                  <a:gd name="T44" fmla="*/ 133 w 232"/>
                  <a:gd name="T45" fmla="*/ 45 h 193"/>
                  <a:gd name="T46" fmla="*/ 133 w 232"/>
                  <a:gd name="T47" fmla="*/ 50 h 193"/>
                  <a:gd name="T48" fmla="*/ 126 w 232"/>
                  <a:gd name="T49" fmla="*/ 58 h 193"/>
                  <a:gd name="T50" fmla="*/ 59 w 232"/>
                  <a:gd name="T51" fmla="*/ 58 h 193"/>
                  <a:gd name="T52" fmla="*/ 59 w 232"/>
                  <a:gd name="T53" fmla="*/ 129 h 193"/>
                  <a:gd name="T54" fmla="*/ 51 w 232"/>
                  <a:gd name="T55" fmla="*/ 137 h 193"/>
                  <a:gd name="T56" fmla="*/ 45 w 232"/>
                  <a:gd name="T57" fmla="*/ 136 h 193"/>
                  <a:gd name="T58" fmla="*/ 40 w 232"/>
                  <a:gd name="T59" fmla="*/ 132 h 193"/>
                  <a:gd name="T60" fmla="*/ 23 w 232"/>
                  <a:gd name="T61" fmla="*/ 123 h 193"/>
                  <a:gd name="T62" fmla="*/ 0 w 232"/>
                  <a:gd name="T63" fmla="*/ 147 h 193"/>
                  <a:gd name="T64" fmla="*/ 23 w 232"/>
                  <a:gd name="T65" fmla="*/ 171 h 193"/>
                  <a:gd name="T66" fmla="*/ 40 w 232"/>
                  <a:gd name="T67" fmla="*/ 163 h 193"/>
                  <a:gd name="T68" fmla="*/ 45 w 232"/>
                  <a:gd name="T69" fmla="*/ 159 h 193"/>
                  <a:gd name="T70" fmla="*/ 50 w 232"/>
                  <a:gd name="T71" fmla="*/ 159 h 193"/>
                  <a:gd name="T72" fmla="*/ 58 w 232"/>
                  <a:gd name="T73" fmla="*/ 167 h 193"/>
                  <a:gd name="T74" fmla="*/ 58 w 232"/>
                  <a:gd name="T75" fmla="*/ 168 h 193"/>
                  <a:gd name="T76" fmla="*/ 58 w 232"/>
                  <a:gd name="T77" fmla="*/ 193 h 193"/>
                  <a:gd name="T78" fmla="*/ 232 w 232"/>
                  <a:gd name="T79" fmla="*/ 193 h 193"/>
                  <a:gd name="T80" fmla="*/ 232 w 232"/>
                  <a:gd name="T81" fmla="*/ 171 h 193"/>
                  <a:gd name="T82" fmla="*/ 232 w 232"/>
                  <a:gd name="T83" fmla="*/ 170 h 193"/>
                  <a:gd name="T84" fmla="*/ 232 w 232"/>
                  <a:gd name="T85" fmla="*/ 1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193">
                    <a:moveTo>
                      <a:pt x="232" y="170"/>
                    </a:moveTo>
                    <a:cubicBezTo>
                      <a:pt x="232" y="170"/>
                      <a:pt x="231" y="170"/>
                      <a:pt x="232" y="170"/>
                    </a:cubicBezTo>
                    <a:cubicBezTo>
                      <a:pt x="231" y="170"/>
                      <a:pt x="231" y="170"/>
                      <a:pt x="231" y="170"/>
                    </a:cubicBezTo>
                    <a:cubicBezTo>
                      <a:pt x="227" y="175"/>
                      <a:pt x="222" y="178"/>
                      <a:pt x="217" y="180"/>
                    </a:cubicBezTo>
                    <a:cubicBezTo>
                      <a:pt x="210" y="182"/>
                      <a:pt x="203" y="182"/>
                      <a:pt x="196" y="180"/>
                    </a:cubicBezTo>
                    <a:cubicBezTo>
                      <a:pt x="183" y="175"/>
                      <a:pt x="174" y="163"/>
                      <a:pt x="174" y="148"/>
                    </a:cubicBezTo>
                    <a:cubicBezTo>
                      <a:pt x="174" y="130"/>
                      <a:pt x="189" y="115"/>
                      <a:pt x="206" y="115"/>
                    </a:cubicBezTo>
                    <a:cubicBezTo>
                      <a:pt x="216" y="115"/>
                      <a:pt x="225" y="119"/>
                      <a:pt x="231" y="127"/>
                    </a:cubicBezTo>
                    <a:cubicBezTo>
                      <a:pt x="231" y="127"/>
                      <a:pt x="231" y="127"/>
                      <a:pt x="231" y="127"/>
                    </a:cubicBezTo>
                    <a:cubicBezTo>
                      <a:pt x="232" y="127"/>
                      <a:pt x="232" y="127"/>
                      <a:pt x="232" y="127"/>
                    </a:cubicBezTo>
                    <a:cubicBezTo>
                      <a:pt x="232" y="59"/>
                      <a:pt x="232" y="59"/>
                      <a:pt x="232" y="59"/>
                    </a:cubicBezTo>
                    <a:cubicBezTo>
                      <a:pt x="163" y="59"/>
                      <a:pt x="163" y="59"/>
                      <a:pt x="163" y="59"/>
                    </a:cubicBezTo>
                    <a:cubicBezTo>
                      <a:pt x="157" y="59"/>
                      <a:pt x="156" y="55"/>
                      <a:pt x="156" y="51"/>
                    </a:cubicBezTo>
                    <a:cubicBezTo>
                      <a:pt x="156" y="50"/>
                      <a:pt x="156" y="50"/>
                      <a:pt x="156" y="50"/>
                    </a:cubicBezTo>
                    <a:cubicBezTo>
                      <a:pt x="156" y="49"/>
                      <a:pt x="156" y="48"/>
                      <a:pt x="156" y="47"/>
                    </a:cubicBezTo>
                    <a:cubicBezTo>
                      <a:pt x="156" y="46"/>
                      <a:pt x="156" y="46"/>
                      <a:pt x="156" y="46"/>
                    </a:cubicBezTo>
                    <a:cubicBezTo>
                      <a:pt x="156" y="44"/>
                      <a:pt x="158" y="41"/>
                      <a:pt x="160" y="40"/>
                    </a:cubicBezTo>
                    <a:cubicBezTo>
                      <a:pt x="165" y="35"/>
                      <a:pt x="168" y="29"/>
                      <a:pt x="168" y="23"/>
                    </a:cubicBezTo>
                    <a:cubicBezTo>
                      <a:pt x="168" y="10"/>
                      <a:pt x="158" y="0"/>
                      <a:pt x="144" y="0"/>
                    </a:cubicBezTo>
                    <a:cubicBezTo>
                      <a:pt x="131" y="0"/>
                      <a:pt x="120" y="10"/>
                      <a:pt x="120" y="23"/>
                    </a:cubicBezTo>
                    <a:cubicBezTo>
                      <a:pt x="120" y="29"/>
                      <a:pt x="124" y="35"/>
                      <a:pt x="129" y="40"/>
                    </a:cubicBezTo>
                    <a:cubicBezTo>
                      <a:pt x="129" y="40"/>
                      <a:pt x="129" y="40"/>
                      <a:pt x="129" y="40"/>
                    </a:cubicBezTo>
                    <a:cubicBezTo>
                      <a:pt x="131" y="41"/>
                      <a:pt x="133" y="43"/>
                      <a:pt x="133" y="45"/>
                    </a:cubicBezTo>
                    <a:cubicBezTo>
                      <a:pt x="133" y="46"/>
                      <a:pt x="133" y="49"/>
                      <a:pt x="133" y="50"/>
                    </a:cubicBezTo>
                    <a:cubicBezTo>
                      <a:pt x="132" y="56"/>
                      <a:pt x="128" y="58"/>
                      <a:pt x="126" y="58"/>
                    </a:cubicBezTo>
                    <a:cubicBezTo>
                      <a:pt x="59" y="58"/>
                      <a:pt x="59" y="58"/>
                      <a:pt x="59" y="58"/>
                    </a:cubicBezTo>
                    <a:cubicBezTo>
                      <a:pt x="59" y="129"/>
                      <a:pt x="59" y="129"/>
                      <a:pt x="59" y="129"/>
                    </a:cubicBezTo>
                    <a:cubicBezTo>
                      <a:pt x="58" y="133"/>
                      <a:pt x="54" y="136"/>
                      <a:pt x="51" y="137"/>
                    </a:cubicBezTo>
                    <a:cubicBezTo>
                      <a:pt x="50" y="137"/>
                      <a:pt x="46" y="137"/>
                      <a:pt x="45" y="136"/>
                    </a:cubicBezTo>
                    <a:cubicBezTo>
                      <a:pt x="44" y="136"/>
                      <a:pt x="42" y="135"/>
                      <a:pt x="40" y="132"/>
                    </a:cubicBezTo>
                    <a:cubicBezTo>
                      <a:pt x="36" y="127"/>
                      <a:pt x="29" y="123"/>
                      <a:pt x="23" y="123"/>
                    </a:cubicBezTo>
                    <a:cubicBezTo>
                      <a:pt x="10" y="123"/>
                      <a:pt x="0" y="134"/>
                      <a:pt x="0" y="147"/>
                    </a:cubicBezTo>
                    <a:cubicBezTo>
                      <a:pt x="0" y="161"/>
                      <a:pt x="10" y="171"/>
                      <a:pt x="23" y="171"/>
                    </a:cubicBezTo>
                    <a:cubicBezTo>
                      <a:pt x="30" y="171"/>
                      <a:pt x="36" y="168"/>
                      <a:pt x="40" y="163"/>
                    </a:cubicBezTo>
                    <a:cubicBezTo>
                      <a:pt x="41" y="161"/>
                      <a:pt x="43" y="160"/>
                      <a:pt x="45" y="159"/>
                    </a:cubicBezTo>
                    <a:cubicBezTo>
                      <a:pt x="46" y="159"/>
                      <a:pt x="49" y="159"/>
                      <a:pt x="50" y="159"/>
                    </a:cubicBezTo>
                    <a:cubicBezTo>
                      <a:pt x="54" y="160"/>
                      <a:pt x="58" y="163"/>
                      <a:pt x="58" y="167"/>
                    </a:cubicBezTo>
                    <a:cubicBezTo>
                      <a:pt x="58" y="168"/>
                      <a:pt x="58" y="168"/>
                      <a:pt x="58" y="168"/>
                    </a:cubicBezTo>
                    <a:cubicBezTo>
                      <a:pt x="58" y="193"/>
                      <a:pt x="58" y="193"/>
                      <a:pt x="58" y="193"/>
                    </a:cubicBezTo>
                    <a:cubicBezTo>
                      <a:pt x="232" y="193"/>
                      <a:pt x="232" y="193"/>
                      <a:pt x="232" y="193"/>
                    </a:cubicBezTo>
                    <a:cubicBezTo>
                      <a:pt x="232" y="171"/>
                      <a:pt x="232" y="171"/>
                      <a:pt x="232" y="171"/>
                    </a:cubicBezTo>
                    <a:cubicBezTo>
                      <a:pt x="232" y="171"/>
                      <a:pt x="232" y="170"/>
                      <a:pt x="232" y="170"/>
                    </a:cubicBezTo>
                    <a:cubicBezTo>
                      <a:pt x="232" y="170"/>
                      <a:pt x="232" y="170"/>
                      <a:pt x="232" y="17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grpSp>
      </p:grpSp>
      <p:pic>
        <p:nvPicPr>
          <p:cNvPr id="3" name="Picture 2" descr="Icon&#10;&#10;Description automatically generated">
            <a:extLst>
              <a:ext uri="{FF2B5EF4-FFF2-40B4-BE49-F238E27FC236}">
                <a16:creationId xmlns:a16="http://schemas.microsoft.com/office/drawing/2014/main" id="{6769C2F0-58FC-4CA7-A572-93620E003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1836" y="30163"/>
            <a:ext cx="981075" cy="981075"/>
          </a:xfrm>
          <a:prstGeom prst="rect">
            <a:avLst/>
          </a:prstGeom>
        </p:spPr>
      </p:pic>
    </p:spTree>
    <p:extLst>
      <p:ext uri="{BB962C8B-B14F-4D97-AF65-F5344CB8AC3E}">
        <p14:creationId xmlns:p14="http://schemas.microsoft.com/office/powerpoint/2010/main" val="293507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42" presetClass="path" presetSubtype="0" decel="100000" fill="hold" grpId="1" nodeType="withEffect">
                                  <p:stCondLst>
                                    <p:cond delay="0"/>
                                  </p:stCondLst>
                                  <p:childTnLst>
                                    <p:animMotion origin="layout" path="M -6.25E-7 -4.44444E-6 L -6.25E-7 0.01899 " pathEditMode="relative" rAng="0" ptsTypes="AA">
                                      <p:cBhvr>
                                        <p:cTn id="9" dur="500" spd="-100000" fill="hold"/>
                                        <p:tgtEl>
                                          <p:spTgt spid="64"/>
                                        </p:tgtEl>
                                        <p:attrNameLst>
                                          <p:attrName>ppt_x</p:attrName>
                                          <p:attrName>ppt_y</p:attrName>
                                        </p:attrNameLst>
                                      </p:cBhvr>
                                      <p:rCtr x="0" y="949"/>
                                    </p:animMotion>
                                  </p:childTnLst>
                                </p:cTn>
                              </p:par>
                              <p:par>
                                <p:cTn id="10" presetID="16" presetClass="entr" presetSubtype="37" fill="hold" nodeType="withEffect">
                                  <p:stCondLst>
                                    <p:cond delay="300"/>
                                  </p:stCondLst>
                                  <p:childTnLst>
                                    <p:set>
                                      <p:cBhvr>
                                        <p:cTn id="11" dur="1" fill="hold">
                                          <p:stCondLst>
                                            <p:cond delay="0"/>
                                          </p:stCondLst>
                                        </p:cTn>
                                        <p:tgtEl>
                                          <p:spTgt spid="66"/>
                                        </p:tgtEl>
                                        <p:attrNameLst>
                                          <p:attrName>style.visibility</p:attrName>
                                        </p:attrNameLst>
                                      </p:cBhvr>
                                      <p:to>
                                        <p:strVal val="visible"/>
                                      </p:to>
                                    </p:set>
                                    <p:animEffect transition="in" filter="barn(outVertical)">
                                      <p:cBhvr>
                                        <p:cTn id="12" dur="500"/>
                                        <p:tgtEl>
                                          <p:spTgt spid="66"/>
                                        </p:tgtEl>
                                      </p:cBhvr>
                                    </p:animEffect>
                                  </p:childTnLst>
                                </p:cTn>
                              </p:par>
                              <p:par>
                                <p:cTn id="13" presetID="10" presetClass="entr" presetSubtype="0" fill="hold" grpId="0" nodeType="withEffect">
                                  <p:stCondLst>
                                    <p:cond delay="40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42" presetClass="path" presetSubtype="0" decel="100000" fill="hold" grpId="1" nodeType="withEffect">
                                  <p:stCondLst>
                                    <p:cond delay="400"/>
                                  </p:stCondLst>
                                  <p:childTnLst>
                                    <p:animMotion origin="layout" path="M 0 -4.44444E-6 L 0 0.01899 " pathEditMode="relative" rAng="0" ptsTypes="AA">
                                      <p:cBhvr>
                                        <p:cTn id="17" dur="700" spd="-100000" fill="hold"/>
                                        <p:tgtEl>
                                          <p:spTgt spid="77"/>
                                        </p:tgtEl>
                                        <p:attrNameLst>
                                          <p:attrName>ppt_x</p:attrName>
                                          <p:attrName>ppt_y</p:attrName>
                                        </p:attrNameLst>
                                      </p:cBhvr>
                                      <p:rCtr x="0" y="949"/>
                                    </p:animMotion>
                                  </p:childTnLst>
                                </p:cTn>
                              </p:par>
                              <p:par>
                                <p:cTn id="18" presetID="10" presetClass="entr" presetSubtype="0" fill="hold" nodeType="withEffect">
                                  <p:stCondLst>
                                    <p:cond delay="200"/>
                                  </p:stCondLst>
                                  <p:childTnLst>
                                    <p:set>
                                      <p:cBhvr>
                                        <p:cTn id="19" dur="1" fill="hold">
                                          <p:stCondLst>
                                            <p:cond delay="0"/>
                                          </p:stCondLst>
                                        </p:cTn>
                                        <p:tgtEl>
                                          <p:spTgt spid="78"/>
                                        </p:tgtEl>
                                        <p:attrNameLst>
                                          <p:attrName>style.visibility</p:attrName>
                                        </p:attrNameLst>
                                      </p:cBhvr>
                                      <p:to>
                                        <p:strVal val="visible"/>
                                      </p:to>
                                    </p:set>
                                    <p:animEffect transition="in" filter="fade">
                                      <p:cBhvr>
                                        <p:cTn id="20" dur="500"/>
                                        <p:tgtEl>
                                          <p:spTgt spid="78"/>
                                        </p:tgtEl>
                                      </p:cBhvr>
                                    </p:animEffect>
                                  </p:childTnLst>
                                </p:cTn>
                              </p:par>
                              <p:par>
                                <p:cTn id="21" presetID="42" presetClass="path" presetSubtype="0" decel="100000" fill="hold" nodeType="withEffect">
                                  <p:stCondLst>
                                    <p:cond delay="200"/>
                                  </p:stCondLst>
                                  <p:childTnLst>
                                    <p:animMotion origin="layout" path="M 0 4.07407E-6 L 0 0.01898 " pathEditMode="relative" rAng="0" ptsTypes="AA">
                                      <p:cBhvr>
                                        <p:cTn id="22" dur="700" spd="-100000" fill="hold"/>
                                        <p:tgtEl>
                                          <p:spTgt spid="78"/>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77" grpId="0"/>
      <p:bldP spid="77"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8263" y="457200"/>
            <a:ext cx="11018520" cy="861774"/>
          </a:xfrm>
        </p:spPr>
        <p:txBody>
          <a:bodyPr/>
          <a:lstStyle/>
          <a:p>
            <a:pPr algn="ctr"/>
            <a:r>
              <a:rPr lang="en-US" sz="3600" dirty="0">
                <a:latin typeface="Calibri Light (Headings)"/>
              </a:rPr>
              <a:t>Azure Arc enabled servers</a:t>
            </a:r>
            <a:br>
              <a:rPr lang="en-US" dirty="0">
                <a:latin typeface="Calibri Light (Headings)"/>
              </a:rPr>
            </a:br>
            <a:r>
              <a:rPr lang="en-US" sz="2000" dirty="0">
                <a:latin typeface="Calibri Light (Headings)"/>
              </a:rPr>
              <a:t>Bring on-premises and multi-cloud servers to Azure with Azure Arc</a:t>
            </a:r>
          </a:p>
        </p:txBody>
      </p:sp>
      <p:grpSp>
        <p:nvGrpSpPr>
          <p:cNvPr id="20" name="Group 19" descr="Reach, organize and inventory, governance and ssecurity, and role-based operations">
            <a:extLst>
              <a:ext uri="{FF2B5EF4-FFF2-40B4-BE49-F238E27FC236}">
                <a16:creationId xmlns:a16="http://schemas.microsoft.com/office/drawing/2014/main" id="{06741CC8-CD5A-479A-94B2-374D3B185BD8}"/>
              </a:ext>
            </a:extLst>
          </p:cNvPr>
          <p:cNvGrpSpPr/>
          <p:nvPr/>
        </p:nvGrpSpPr>
        <p:grpSpPr>
          <a:xfrm>
            <a:off x="1239782" y="2159659"/>
            <a:ext cx="9740707" cy="3097538"/>
            <a:chOff x="1317056" y="2167823"/>
            <a:chExt cx="9740707" cy="3097538"/>
          </a:xfrm>
        </p:grpSpPr>
        <p:grpSp>
          <p:nvGrpSpPr>
            <p:cNvPr id="10" name="Group 9">
              <a:extLst>
                <a:ext uri="{FF2B5EF4-FFF2-40B4-BE49-F238E27FC236}">
                  <a16:creationId xmlns:a16="http://schemas.microsoft.com/office/drawing/2014/main" id="{C2FC3C6F-1CFE-4FB4-9C50-721B525C6C8A}"/>
                </a:ext>
              </a:extLst>
            </p:cNvPr>
            <p:cNvGrpSpPr/>
            <p:nvPr/>
          </p:nvGrpSpPr>
          <p:grpSpPr>
            <a:xfrm>
              <a:off x="1317056" y="2167823"/>
              <a:ext cx="2295739" cy="3086016"/>
              <a:chOff x="1770750" y="2171181"/>
              <a:chExt cx="2295739" cy="3086016"/>
            </a:xfrm>
          </p:grpSpPr>
          <p:grpSp>
            <p:nvGrpSpPr>
              <p:cNvPr id="2" name="Group 1">
                <a:extLst>
                  <a:ext uri="{FF2B5EF4-FFF2-40B4-BE49-F238E27FC236}">
                    <a16:creationId xmlns:a16="http://schemas.microsoft.com/office/drawing/2014/main" id="{2EE8B586-C9AB-44EA-958F-4E6FAC45ABCD}"/>
                  </a:ext>
                </a:extLst>
              </p:cNvPr>
              <p:cNvGrpSpPr/>
              <p:nvPr/>
            </p:nvGrpSpPr>
            <p:grpSpPr>
              <a:xfrm>
                <a:off x="1770750" y="2171181"/>
                <a:ext cx="2295739" cy="3086016"/>
                <a:chOff x="212184" y="2092731"/>
                <a:chExt cx="2295739"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2731"/>
                  <a:ext cx="2286000" cy="3086016"/>
                </a:xfrm>
                <a:prstGeom prst="rect">
                  <a:avLst/>
                </a:prstGeom>
                <a:solidFill>
                  <a:schemeClr val="bg1"/>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212184" y="3416608"/>
                  <a:ext cx="2286000" cy="399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Reach</a:t>
                  </a: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221923" y="4026059"/>
                  <a:ext cx="2286000" cy="645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Segoe UI" panose="020B0502040204020203" pitchFamily="34" charset="0"/>
                    </a:rPr>
                    <a:t>Linux and Windows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Segoe UI" panose="020B0502040204020203" pitchFamily="34" charset="0"/>
                    </a:rPr>
                    <a:t>VM and Bare-Metal</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Segoe UI" panose="020B0502040204020203" pitchFamily="34" charset="0"/>
                    </a:rPr>
                    <a:t>Domain agnostic</a:t>
                  </a:r>
                </a:p>
              </p:txBody>
            </p:sp>
          </p:grpSp>
          <p:pic>
            <p:nvPicPr>
              <p:cNvPr id="14" name="Graphic 13">
                <a:extLst>
                  <a:ext uri="{FF2B5EF4-FFF2-40B4-BE49-F238E27FC236}">
                    <a16:creationId xmlns:a16="http://schemas.microsoft.com/office/drawing/2014/main" id="{77B308FD-8FDF-7349-9AAE-222DD88025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4178" y="2459582"/>
                <a:ext cx="766476" cy="766476"/>
              </a:xfrm>
              <a:prstGeom prst="rect">
                <a:avLst/>
              </a:prstGeom>
            </p:spPr>
          </p:pic>
        </p:grpSp>
        <p:grpSp>
          <p:nvGrpSpPr>
            <p:cNvPr id="13" name="Group 12">
              <a:extLst>
                <a:ext uri="{FF2B5EF4-FFF2-40B4-BE49-F238E27FC236}">
                  <a16:creationId xmlns:a16="http://schemas.microsoft.com/office/drawing/2014/main" id="{EC517C9B-2C5B-486B-A3F3-9A956572192A}"/>
                </a:ext>
              </a:extLst>
            </p:cNvPr>
            <p:cNvGrpSpPr/>
            <p:nvPr/>
          </p:nvGrpSpPr>
          <p:grpSpPr>
            <a:xfrm>
              <a:off x="3801943" y="2179345"/>
              <a:ext cx="2295762" cy="3086016"/>
              <a:chOff x="4126012" y="2171181"/>
              <a:chExt cx="2295762" cy="3086016"/>
            </a:xfrm>
          </p:grpSpPr>
          <p:grpSp>
            <p:nvGrpSpPr>
              <p:cNvPr id="3" name="Group 2">
                <a:extLst>
                  <a:ext uri="{FF2B5EF4-FFF2-40B4-BE49-F238E27FC236}">
                    <a16:creationId xmlns:a16="http://schemas.microsoft.com/office/drawing/2014/main" id="{00F7FA58-B9D7-43FC-9CE3-16B5D3438C1F}"/>
                  </a:ext>
                </a:extLst>
              </p:cNvPr>
              <p:cNvGrpSpPr/>
              <p:nvPr/>
            </p:nvGrpSpPr>
            <p:grpSpPr>
              <a:xfrm>
                <a:off x="4126012" y="2171181"/>
                <a:ext cx="2295762" cy="3086016"/>
                <a:chOff x="2567446" y="2092731"/>
                <a:chExt cx="2295762"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92731"/>
                  <a:ext cx="2286000" cy="3086016"/>
                </a:xfrm>
                <a:prstGeom prst="rect">
                  <a:avLst/>
                </a:prstGeom>
                <a:solidFill>
                  <a:schemeClr val="bg1"/>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567446" y="3276791"/>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Organize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Inventory</a:t>
                  </a: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2577208" y="4022835"/>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mn-cs"/>
                    </a:rPr>
                    <a:t>At scale searchable inventory</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mn-cs"/>
                    </a:rPr>
                    <a:t>Unify management experience </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Segoe UI" panose="020B0502040204020203" pitchFamily="34" charset="0"/>
                    </a:rPr>
                    <a:t>Consistent VM extensions</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mn-cs"/>
                    </a:rPr>
                    <a:t>Integrate with Azure Lighthouse</a:t>
                  </a: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9" name="Graphic 18">
                <a:extLst>
                  <a:ext uri="{FF2B5EF4-FFF2-40B4-BE49-F238E27FC236}">
                    <a16:creationId xmlns:a16="http://schemas.microsoft.com/office/drawing/2014/main" id="{FB81A0C9-D3AF-834F-823B-99C679AF70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76643" y="2375200"/>
                <a:ext cx="984738" cy="914400"/>
              </a:xfrm>
              <a:prstGeom prst="rect">
                <a:avLst/>
              </a:prstGeom>
            </p:spPr>
          </p:pic>
        </p:grpSp>
        <p:grpSp>
          <p:nvGrpSpPr>
            <p:cNvPr id="16" name="Group 15">
              <a:extLst>
                <a:ext uri="{FF2B5EF4-FFF2-40B4-BE49-F238E27FC236}">
                  <a16:creationId xmlns:a16="http://schemas.microsoft.com/office/drawing/2014/main" id="{38896A95-1CA5-4FE8-B86D-7D67E6152DA6}"/>
                </a:ext>
              </a:extLst>
            </p:cNvPr>
            <p:cNvGrpSpPr/>
            <p:nvPr/>
          </p:nvGrpSpPr>
          <p:grpSpPr>
            <a:xfrm>
              <a:off x="6286876" y="2179345"/>
              <a:ext cx="2320850" cy="3086016"/>
              <a:chOff x="6509072" y="2171181"/>
              <a:chExt cx="2320850" cy="3086016"/>
            </a:xfrm>
          </p:grpSpPr>
          <p:grpSp>
            <p:nvGrpSpPr>
              <p:cNvPr id="4" name="Group 3">
                <a:extLst>
                  <a:ext uri="{FF2B5EF4-FFF2-40B4-BE49-F238E27FC236}">
                    <a16:creationId xmlns:a16="http://schemas.microsoft.com/office/drawing/2014/main" id="{CD9EE8BF-F018-4900-9A1F-FD89E99B4D56}"/>
                  </a:ext>
                </a:extLst>
              </p:cNvPr>
              <p:cNvGrpSpPr/>
              <p:nvPr/>
            </p:nvGrpSpPr>
            <p:grpSpPr>
              <a:xfrm>
                <a:off x="6509072" y="2171181"/>
                <a:ext cx="2320850" cy="3086016"/>
                <a:chOff x="4950506" y="2092731"/>
                <a:chExt cx="2320850" cy="3086016"/>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2092731"/>
                  <a:ext cx="2286000" cy="3086016"/>
                </a:xfrm>
                <a:prstGeom prst="rect">
                  <a:avLst/>
                </a:prstGeom>
                <a:solidFill>
                  <a:schemeClr val="bg1"/>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4985356" y="3271477"/>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Security</a:t>
                  </a:r>
                </a:p>
              </p:txBody>
            </p:sp>
            <p:sp>
              <p:nvSpPr>
                <p:cNvPr id="200" name="Rectangle 199">
                  <a:extLst>
                    <a:ext uri="{FF2B5EF4-FFF2-40B4-BE49-F238E27FC236}">
                      <a16:creationId xmlns:a16="http://schemas.microsoft.com/office/drawing/2014/main" id="{5D843D90-7C6F-4269-A587-286D182A4740}"/>
                    </a:ext>
                  </a:extLst>
                </p:cNvPr>
                <p:cNvSpPr/>
                <p:nvPr/>
              </p:nvSpPr>
              <p:spPr bwMode="auto">
                <a:xfrm>
                  <a:off x="4967931" y="3964628"/>
                  <a:ext cx="2286000" cy="11877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mn-cs"/>
                    </a:rPr>
                    <a:t>Built-in Azure policies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mn-cs"/>
                    </a:rPr>
                    <a:t>Server security baselines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mn-cs"/>
                    </a:rPr>
                    <a:t>Compliance across environments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050" b="0" i="0" u="none" strike="noStrike" kern="1200" cap="none" spc="0" normalizeH="0" baseline="0" noProof="0" dirty="0">
                      <a:ln>
                        <a:noFill/>
                      </a:ln>
                      <a:solidFill>
                        <a:srgbClr val="4C4D4C"/>
                      </a:solidFill>
                      <a:effectLst/>
                      <a:uLnTx/>
                      <a:uFillTx/>
                      <a:latin typeface="Segoe UI" panose="020B0502040204020203" pitchFamily="34" charset="0"/>
                      <a:ea typeface="+mn-ea"/>
                      <a:cs typeface="+mn-cs"/>
                    </a:rPr>
                    <a:t>Centralized agent management – Monitoring, Security, Update Management</a:t>
                  </a:r>
                </a:p>
              </p:txBody>
            </p:sp>
          </p:grpSp>
          <p:pic>
            <p:nvPicPr>
              <p:cNvPr id="21" name="Graphic 20">
                <a:extLst>
                  <a:ext uri="{FF2B5EF4-FFF2-40B4-BE49-F238E27FC236}">
                    <a16:creationId xmlns:a16="http://schemas.microsoft.com/office/drawing/2014/main" id="{3D97803C-BB35-1C41-8C97-B8DDCE0917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4826" y="2374349"/>
                <a:ext cx="914400" cy="914400"/>
              </a:xfrm>
              <a:prstGeom prst="rect">
                <a:avLst/>
              </a:prstGeom>
            </p:spPr>
          </p:pic>
        </p:grpSp>
        <p:grpSp>
          <p:nvGrpSpPr>
            <p:cNvPr id="17" name="Group 16">
              <a:extLst>
                <a:ext uri="{FF2B5EF4-FFF2-40B4-BE49-F238E27FC236}">
                  <a16:creationId xmlns:a16="http://schemas.microsoft.com/office/drawing/2014/main" id="{93EE79F4-E1DE-4CD4-AC4A-6F15A7EDB2D5}"/>
                </a:ext>
              </a:extLst>
            </p:cNvPr>
            <p:cNvGrpSpPr/>
            <p:nvPr/>
          </p:nvGrpSpPr>
          <p:grpSpPr>
            <a:xfrm>
              <a:off x="8758790" y="2167823"/>
              <a:ext cx="2298973" cy="3086016"/>
              <a:chOff x="8906428" y="2171181"/>
              <a:chExt cx="2298973" cy="3086016"/>
            </a:xfrm>
          </p:grpSpPr>
          <p:grpSp>
            <p:nvGrpSpPr>
              <p:cNvPr id="50" name="Group 49">
                <a:extLst>
                  <a:ext uri="{FF2B5EF4-FFF2-40B4-BE49-F238E27FC236}">
                    <a16:creationId xmlns:a16="http://schemas.microsoft.com/office/drawing/2014/main" id="{71F03F44-3E3A-4196-A589-3F9D706019A4}"/>
                  </a:ext>
                </a:extLst>
              </p:cNvPr>
              <p:cNvGrpSpPr/>
              <p:nvPr/>
            </p:nvGrpSpPr>
            <p:grpSpPr>
              <a:xfrm>
                <a:off x="8906428" y="2171181"/>
                <a:ext cx="2298973" cy="3086016"/>
                <a:chOff x="4937533" y="2092731"/>
                <a:chExt cx="2298973" cy="3086016"/>
              </a:xfrm>
            </p:grpSpPr>
            <p:sp>
              <p:nvSpPr>
                <p:cNvPr id="51" name="Rectangle 50">
                  <a:extLst>
                    <a:ext uri="{FF2B5EF4-FFF2-40B4-BE49-F238E27FC236}">
                      <a16:creationId xmlns:a16="http://schemas.microsoft.com/office/drawing/2014/main" id="{14A0CD93-225E-4AEF-86C0-E656D738ABA0}"/>
                    </a:ext>
                  </a:extLst>
                </p:cNvPr>
                <p:cNvSpPr/>
                <p:nvPr/>
              </p:nvSpPr>
              <p:spPr bwMode="auto">
                <a:xfrm>
                  <a:off x="4950506" y="2092731"/>
                  <a:ext cx="2286000" cy="3086016"/>
                </a:xfrm>
                <a:prstGeom prst="rect">
                  <a:avLst/>
                </a:prstGeom>
                <a:solidFill>
                  <a:schemeClr val="bg1"/>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Rectangle 51">
                  <a:extLst>
                    <a:ext uri="{FF2B5EF4-FFF2-40B4-BE49-F238E27FC236}">
                      <a16:creationId xmlns:a16="http://schemas.microsoft.com/office/drawing/2014/main" id="{AB027A45-9A5A-49DF-BF57-AAAEBD035F69}"/>
                    </a:ext>
                  </a:extLst>
                </p:cNvPr>
                <p:cNvSpPr/>
                <p:nvPr/>
              </p:nvSpPr>
              <p:spPr bwMode="auto">
                <a:xfrm>
                  <a:off x="4937533" y="3299883"/>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Role-Based Operations</a:t>
                  </a:r>
                </a:p>
              </p:txBody>
            </p:sp>
            <p:sp>
              <p:nvSpPr>
                <p:cNvPr id="53" name="Rectangle 52">
                  <a:extLst>
                    <a:ext uri="{FF2B5EF4-FFF2-40B4-BE49-F238E27FC236}">
                      <a16:creationId xmlns:a16="http://schemas.microsoft.com/office/drawing/2014/main" id="{49263D14-5BDD-40AA-B19F-51DD003E4300}"/>
                    </a:ext>
                  </a:extLst>
                </p:cNvPr>
                <p:cNvSpPr/>
                <p:nvPr/>
              </p:nvSpPr>
              <p:spPr bwMode="auto">
                <a:xfrm>
                  <a:off x="5129323" y="3957816"/>
                  <a:ext cx="1902419"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mn-cs"/>
                    </a:rPr>
                    <a:t>Central IT to manage</a:t>
                  </a:r>
                  <a:b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mn-cs"/>
                    </a:rPr>
                  </a:b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mn-cs"/>
                    </a:rPr>
                    <a:t>at-scale operations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mn-cs"/>
                    </a:rPr>
                    <a:t>Workload owners manage based on their access</a:t>
                  </a:r>
                </a:p>
              </p:txBody>
            </p:sp>
          </p:grpSp>
          <p:pic>
            <p:nvPicPr>
              <p:cNvPr id="7" name="Graphic 6">
                <a:extLst>
                  <a:ext uri="{FF2B5EF4-FFF2-40B4-BE49-F238E27FC236}">
                    <a16:creationId xmlns:a16="http://schemas.microsoft.com/office/drawing/2014/main" id="{2C4D4BD2-18CA-4F1A-8E95-D4D21AC2E2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05200" y="2388794"/>
                <a:ext cx="914400" cy="914400"/>
              </a:xfrm>
              <a:prstGeom prst="rect">
                <a:avLst/>
              </a:prstGeom>
            </p:spPr>
          </p:pic>
        </p:grpSp>
      </p:grpSp>
      <p:grpSp>
        <p:nvGrpSpPr>
          <p:cNvPr id="18" name="Group 17" descr="Any infrastructure, familiar tools">
            <a:extLst>
              <a:ext uri="{FF2B5EF4-FFF2-40B4-BE49-F238E27FC236}">
                <a16:creationId xmlns:a16="http://schemas.microsoft.com/office/drawing/2014/main" id="{1FF68D86-1899-4324-AE95-E5B32604BCBF}"/>
              </a:ext>
            </a:extLst>
          </p:cNvPr>
          <p:cNvGrpSpPr/>
          <p:nvPr/>
        </p:nvGrpSpPr>
        <p:grpSpPr>
          <a:xfrm>
            <a:off x="2108200" y="5923919"/>
            <a:ext cx="8026400" cy="104449"/>
            <a:chOff x="2108200" y="5643727"/>
            <a:chExt cx="8026400" cy="104449"/>
          </a:xfrm>
        </p:grpSpPr>
        <p:cxnSp>
          <p:nvCxnSpPr>
            <p:cNvPr id="12" name="Straight Connector 11">
              <a:extLst>
                <a:ext uri="{FF2B5EF4-FFF2-40B4-BE49-F238E27FC236}">
                  <a16:creationId xmlns:a16="http://schemas.microsoft.com/office/drawing/2014/main" id="{BAAEA3DD-7F75-4096-AB9A-10BFA6B6F1DF}"/>
                </a:ext>
              </a:extLst>
            </p:cNvPr>
            <p:cNvCxnSpPr>
              <a:cxnSpLocks/>
            </p:cNvCxnSpPr>
            <p:nvPr/>
          </p:nvCxnSpPr>
          <p:spPr>
            <a:xfrm>
              <a:off x="2108200" y="5695949"/>
              <a:ext cx="8026400" cy="0"/>
            </a:xfrm>
            <a:prstGeom prst="line">
              <a:avLst/>
            </a:pr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04" name="Rectangle 40">
              <a:extLst>
                <a:ext uri="{FF2B5EF4-FFF2-40B4-BE49-F238E27FC236}">
                  <a16:creationId xmlns:a16="http://schemas.microsoft.com/office/drawing/2014/main" id="{C784CA90-5263-49BE-B180-2B8B8E27568B}"/>
                </a:ext>
              </a:extLst>
            </p:cNvPr>
            <p:cNvSpPr/>
            <p:nvPr/>
          </p:nvSpPr>
          <p:spPr bwMode="auto">
            <a:xfrm rot="8100000">
              <a:off x="10014327"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5" name="Rectangle 40">
              <a:extLst>
                <a:ext uri="{FF2B5EF4-FFF2-40B4-BE49-F238E27FC236}">
                  <a16:creationId xmlns:a16="http://schemas.microsoft.com/office/drawing/2014/main" id="{D825EDC4-A9B1-4CA9-92CC-BDF6C83F5755}"/>
                </a:ext>
              </a:extLst>
            </p:cNvPr>
            <p:cNvSpPr/>
            <p:nvPr/>
          </p:nvSpPr>
          <p:spPr bwMode="auto">
            <a:xfrm rot="13500000" flipH="1">
              <a:off x="2129833"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323" name="nodes" descr="nodes">
            <a:extLst>
              <a:ext uri="{FF2B5EF4-FFF2-40B4-BE49-F238E27FC236}">
                <a16:creationId xmlns:a16="http://schemas.microsoft.com/office/drawing/2014/main" id="{EF01CB12-EA83-4261-9C35-BC5B0D741B7E}"/>
              </a:ext>
            </a:extLst>
          </p:cNvPr>
          <p:cNvGrpSpPr>
            <a:grpSpLocks noChangeAspect="1"/>
          </p:cNvGrpSpPr>
          <p:nvPr/>
        </p:nvGrpSpPr>
        <p:grpSpPr bwMode="auto">
          <a:xfrm>
            <a:off x="1230020" y="5660274"/>
            <a:ext cx="629757" cy="627777"/>
            <a:chOff x="1016" y="765"/>
            <a:chExt cx="318" cy="317"/>
          </a:xfrm>
        </p:grpSpPr>
        <p:sp>
          <p:nvSpPr>
            <p:cNvPr id="324" name="AutoShape 3">
              <a:extLst>
                <a:ext uri="{FF2B5EF4-FFF2-40B4-BE49-F238E27FC236}">
                  <a16:creationId xmlns:a16="http://schemas.microsoft.com/office/drawing/2014/main" id="{602CF74F-4C4C-4D47-B249-1230BE36F66D}"/>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Freeform 5">
              <a:extLst>
                <a:ext uri="{FF2B5EF4-FFF2-40B4-BE49-F238E27FC236}">
                  <a16:creationId xmlns:a16="http://schemas.microsoft.com/office/drawing/2014/main" id="{77380952-C4D5-46D6-B77F-71F544E934DB}"/>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Freeform 6">
              <a:extLst>
                <a:ext uri="{FF2B5EF4-FFF2-40B4-BE49-F238E27FC236}">
                  <a16:creationId xmlns:a16="http://schemas.microsoft.com/office/drawing/2014/main" id="{A1073927-3012-4D79-BAD0-52E3C2DB94BC}"/>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Freeform 7">
              <a:extLst>
                <a:ext uri="{FF2B5EF4-FFF2-40B4-BE49-F238E27FC236}">
                  <a16:creationId xmlns:a16="http://schemas.microsoft.com/office/drawing/2014/main" id="{F644A2F8-CE4C-490B-BAFD-26DF03D277D6}"/>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Freeform 8">
              <a:extLst>
                <a:ext uri="{FF2B5EF4-FFF2-40B4-BE49-F238E27FC236}">
                  <a16:creationId xmlns:a16="http://schemas.microsoft.com/office/drawing/2014/main" id="{52E67CB9-4EF6-477A-A233-2DFC9CC570F0}"/>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Freeform 9">
              <a:extLst>
                <a:ext uri="{FF2B5EF4-FFF2-40B4-BE49-F238E27FC236}">
                  <a16:creationId xmlns:a16="http://schemas.microsoft.com/office/drawing/2014/main" id="{6D624D7C-AD71-46C8-B642-72318B77D51E}"/>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Freeform 10">
              <a:extLst>
                <a:ext uri="{FF2B5EF4-FFF2-40B4-BE49-F238E27FC236}">
                  <a16:creationId xmlns:a16="http://schemas.microsoft.com/office/drawing/2014/main" id="{F5D743C8-7050-4C83-BB64-8AF82A2ECA39}"/>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Oval 11">
              <a:extLst>
                <a:ext uri="{FF2B5EF4-FFF2-40B4-BE49-F238E27FC236}">
                  <a16:creationId xmlns:a16="http://schemas.microsoft.com/office/drawing/2014/main" id="{27708ABB-1250-483E-B3AE-18E0FFA2F8D8}"/>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Oval 12">
              <a:extLst>
                <a:ext uri="{FF2B5EF4-FFF2-40B4-BE49-F238E27FC236}">
                  <a16:creationId xmlns:a16="http://schemas.microsoft.com/office/drawing/2014/main" id="{BB5ED897-F71C-4ECD-B948-C449AB3FB45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Oval 13">
              <a:extLst>
                <a:ext uri="{FF2B5EF4-FFF2-40B4-BE49-F238E27FC236}">
                  <a16:creationId xmlns:a16="http://schemas.microsoft.com/office/drawing/2014/main" id="{773DE20E-2EE9-42DC-8A49-A07CBF8919B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Oval 14">
              <a:extLst>
                <a:ext uri="{FF2B5EF4-FFF2-40B4-BE49-F238E27FC236}">
                  <a16:creationId xmlns:a16="http://schemas.microsoft.com/office/drawing/2014/main" id="{D2FA8BC6-0486-4F91-9F9A-FA114E5BC1B2}"/>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Freeform 15">
              <a:extLst>
                <a:ext uri="{FF2B5EF4-FFF2-40B4-BE49-F238E27FC236}">
                  <a16:creationId xmlns:a16="http://schemas.microsoft.com/office/drawing/2014/main" id="{4E725426-7080-4C63-9540-F3DF33F84736}"/>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Freeform 16">
              <a:extLst>
                <a:ext uri="{FF2B5EF4-FFF2-40B4-BE49-F238E27FC236}">
                  <a16:creationId xmlns:a16="http://schemas.microsoft.com/office/drawing/2014/main" id="{D9E48E33-C7F8-4B46-BDED-3111F48560B6}"/>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Freeform 17">
              <a:extLst>
                <a:ext uri="{FF2B5EF4-FFF2-40B4-BE49-F238E27FC236}">
                  <a16:creationId xmlns:a16="http://schemas.microsoft.com/office/drawing/2014/main" id="{FD572DA3-DF8E-4BC3-A847-303E9D600322}"/>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8" name="Oval 18">
              <a:extLst>
                <a:ext uri="{FF2B5EF4-FFF2-40B4-BE49-F238E27FC236}">
                  <a16:creationId xmlns:a16="http://schemas.microsoft.com/office/drawing/2014/main" id="{B4042B7C-3F6B-4032-8F76-E17C99E6927A}"/>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useBgFill="1">
        <p:nvSpPr>
          <p:cNvPr id="206" name="Rectangle 205">
            <a:extLst>
              <a:ext uri="{FF2B5EF4-FFF2-40B4-BE49-F238E27FC236}">
                <a16:creationId xmlns:a16="http://schemas.microsoft.com/office/drawing/2014/main" id="{20355A14-F7BE-473C-BD5A-967D9C3E3088}"/>
              </a:ext>
            </a:extLst>
          </p:cNvPr>
          <p:cNvSpPr/>
          <p:nvPr/>
        </p:nvSpPr>
        <p:spPr bwMode="auto">
          <a:xfrm>
            <a:off x="4126012" y="5745310"/>
            <a:ext cx="3939989"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EBA"/>
                </a:solidFill>
                <a:effectLst/>
                <a:uLnTx/>
                <a:uFillTx/>
                <a:latin typeface="Segoe UI Semibold"/>
                <a:ea typeface="+mn-ea"/>
                <a:cs typeface="Segoe UI" pitchFamily="34" charset="0"/>
              </a:rPr>
              <a:t>Any infrastructure, familiar tools</a:t>
            </a:r>
          </a:p>
        </p:txBody>
      </p:sp>
      <p:grpSp>
        <p:nvGrpSpPr>
          <p:cNvPr id="11" name="Graphic 22" descr="Wrench icon">
            <a:extLst>
              <a:ext uri="{FF2B5EF4-FFF2-40B4-BE49-F238E27FC236}">
                <a16:creationId xmlns:a16="http://schemas.microsoft.com/office/drawing/2014/main" id="{7214E2DE-976B-EE4F-A40B-3EEBE56C4C1D}"/>
              </a:ext>
            </a:extLst>
          </p:cNvPr>
          <p:cNvGrpSpPr/>
          <p:nvPr/>
        </p:nvGrpSpPr>
        <p:grpSpPr>
          <a:xfrm>
            <a:off x="10366215" y="5669004"/>
            <a:ext cx="614274" cy="614274"/>
            <a:chOff x="10366215" y="5669004"/>
            <a:chExt cx="614274" cy="614274"/>
          </a:xfrm>
        </p:grpSpPr>
        <p:sp>
          <p:nvSpPr>
            <p:cNvPr id="22" name="Freeform: Shape 21">
              <a:extLst>
                <a:ext uri="{FF2B5EF4-FFF2-40B4-BE49-F238E27FC236}">
                  <a16:creationId xmlns:a16="http://schemas.microsoft.com/office/drawing/2014/main" id="{A4E6AB81-A69D-4C38-ADD3-41697CAF3D8C}"/>
                </a:ext>
              </a:extLst>
            </p:cNvPr>
            <p:cNvSpPr/>
            <p:nvPr/>
          </p:nvSpPr>
          <p:spPr>
            <a:xfrm>
              <a:off x="10494188" y="5758585"/>
              <a:ext cx="396718" cy="396718"/>
            </a:xfrm>
            <a:custGeom>
              <a:avLst/>
              <a:gdLst>
                <a:gd name="connsiteX0" fmla="*/ 325266 w 396718"/>
                <a:gd name="connsiteY0" fmla="*/ 139946 h 396718"/>
                <a:gd name="connsiteX1" fmla="*/ 256775 w 396718"/>
                <a:gd name="connsiteY1" fmla="*/ 71457 h 396718"/>
                <a:gd name="connsiteX2" fmla="*/ 318502 w 396718"/>
                <a:gd name="connsiteY2" fmla="*/ 9730 h 396718"/>
                <a:gd name="connsiteX3" fmla="*/ 245813 w 396718"/>
                <a:gd name="connsiteY3" fmla="*/ 2273 h 396718"/>
                <a:gd name="connsiteX4" fmla="*/ 181039 w 396718"/>
                <a:gd name="connsiteY4" fmla="*/ 36090 h 396718"/>
                <a:gd name="connsiteX5" fmla="*/ 145605 w 396718"/>
                <a:gd name="connsiteY5" fmla="*/ 99994 h 396718"/>
                <a:gd name="connsiteX6" fmla="*/ 151233 w 396718"/>
                <a:gd name="connsiteY6" fmla="*/ 172845 h 396718"/>
                <a:gd name="connsiteX7" fmla="*/ 14981 w 396718"/>
                <a:gd name="connsiteY7" fmla="*/ 309087 h 396718"/>
                <a:gd name="connsiteX8" fmla="*/ 0 w 396718"/>
                <a:gd name="connsiteY8" fmla="*/ 345413 h 396718"/>
                <a:gd name="connsiteX9" fmla="*/ 14981 w 396718"/>
                <a:gd name="connsiteY9" fmla="*/ 381738 h 396718"/>
                <a:gd name="connsiteX10" fmla="*/ 51306 w 396718"/>
                <a:gd name="connsiteY10" fmla="*/ 396719 h 396718"/>
                <a:gd name="connsiteX11" fmla="*/ 87631 w 396718"/>
                <a:gd name="connsiteY11" fmla="*/ 381738 h 396718"/>
                <a:gd name="connsiteX12" fmla="*/ 223875 w 396718"/>
                <a:gd name="connsiteY12" fmla="*/ 245487 h 396718"/>
                <a:gd name="connsiteX13" fmla="*/ 296725 w 396718"/>
                <a:gd name="connsiteY13" fmla="*/ 251113 h 396718"/>
                <a:gd name="connsiteX14" fmla="*/ 360626 w 396718"/>
                <a:gd name="connsiteY14" fmla="*/ 215682 h 396718"/>
                <a:gd name="connsiteX15" fmla="*/ 394445 w 396718"/>
                <a:gd name="connsiteY15" fmla="*/ 150913 h 396718"/>
                <a:gd name="connsiteX16" fmla="*/ 386993 w 396718"/>
                <a:gd name="connsiteY16" fmla="*/ 78228 h 396718"/>
                <a:gd name="connsiteX17" fmla="*/ 325266 w 396718"/>
                <a:gd name="connsiteY17" fmla="*/ 139946 h 396718"/>
                <a:gd name="connsiteX18" fmla="*/ 69465 w 396718"/>
                <a:gd name="connsiteY18" fmla="*/ 363571 h 396718"/>
                <a:gd name="connsiteX19" fmla="*/ 56315 w 396718"/>
                <a:gd name="connsiteY19" fmla="*/ 370602 h 396718"/>
                <a:gd name="connsiteX20" fmla="*/ 41474 w 396718"/>
                <a:gd name="connsiteY20" fmla="*/ 369142 h 396718"/>
                <a:gd name="connsiteX21" fmla="*/ 29946 w 396718"/>
                <a:gd name="connsiteY21" fmla="*/ 359683 h 396718"/>
                <a:gd name="connsiteX22" fmla="*/ 25618 w 396718"/>
                <a:gd name="connsiteY22" fmla="*/ 345413 h 396718"/>
                <a:gd name="connsiteX23" fmla="*/ 29946 w 396718"/>
                <a:gd name="connsiteY23" fmla="*/ 331142 h 396718"/>
                <a:gd name="connsiteX24" fmla="*/ 41474 w 396718"/>
                <a:gd name="connsiteY24" fmla="*/ 321684 h 396718"/>
                <a:gd name="connsiteX25" fmla="*/ 56315 w 396718"/>
                <a:gd name="connsiteY25" fmla="*/ 320224 h 396718"/>
                <a:gd name="connsiteX26" fmla="*/ 69465 w 396718"/>
                <a:gd name="connsiteY26" fmla="*/ 327254 h 396718"/>
                <a:gd name="connsiteX27" fmla="*/ 76985 w 396718"/>
                <a:gd name="connsiteY27" fmla="*/ 345413 h 396718"/>
                <a:gd name="connsiteX28" fmla="*/ 69465 w 396718"/>
                <a:gd name="connsiteY28" fmla="*/ 363571 h 39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718" h="396718">
                  <a:moveTo>
                    <a:pt x="325266" y="139946"/>
                  </a:moveTo>
                  <a:lnTo>
                    <a:pt x="256775" y="71457"/>
                  </a:lnTo>
                  <a:lnTo>
                    <a:pt x="318502" y="9730"/>
                  </a:lnTo>
                  <a:cubicBezTo>
                    <a:pt x="295526" y="180"/>
                    <a:pt x="270251" y="-2413"/>
                    <a:pt x="245813" y="2273"/>
                  </a:cubicBezTo>
                  <a:cubicBezTo>
                    <a:pt x="221377" y="6959"/>
                    <a:pt x="198853" y="18718"/>
                    <a:pt x="181039" y="36090"/>
                  </a:cubicBezTo>
                  <a:cubicBezTo>
                    <a:pt x="163224" y="53461"/>
                    <a:pt x="150904" y="75681"/>
                    <a:pt x="145605" y="99994"/>
                  </a:cubicBezTo>
                  <a:cubicBezTo>
                    <a:pt x="140307" y="124305"/>
                    <a:pt x="142263" y="149637"/>
                    <a:pt x="151233" y="172845"/>
                  </a:cubicBezTo>
                  <a:lnTo>
                    <a:pt x="14981" y="309087"/>
                  </a:lnTo>
                  <a:cubicBezTo>
                    <a:pt x="5385" y="318742"/>
                    <a:pt x="0" y="331801"/>
                    <a:pt x="0" y="345413"/>
                  </a:cubicBezTo>
                  <a:cubicBezTo>
                    <a:pt x="0" y="359024"/>
                    <a:pt x="5385" y="372084"/>
                    <a:pt x="14981" y="381738"/>
                  </a:cubicBezTo>
                  <a:cubicBezTo>
                    <a:pt x="24636" y="391334"/>
                    <a:pt x="37695" y="396719"/>
                    <a:pt x="51306" y="396719"/>
                  </a:cubicBezTo>
                  <a:cubicBezTo>
                    <a:pt x="64919" y="396719"/>
                    <a:pt x="77977" y="391334"/>
                    <a:pt x="87631" y="381738"/>
                  </a:cubicBezTo>
                  <a:lnTo>
                    <a:pt x="223875" y="245487"/>
                  </a:lnTo>
                  <a:cubicBezTo>
                    <a:pt x="247084" y="254455"/>
                    <a:pt x="272415" y="256412"/>
                    <a:pt x="296725" y="251113"/>
                  </a:cubicBezTo>
                  <a:cubicBezTo>
                    <a:pt x="321035" y="245815"/>
                    <a:pt x="343255" y="233495"/>
                    <a:pt x="360626" y="215682"/>
                  </a:cubicBezTo>
                  <a:cubicBezTo>
                    <a:pt x="377999" y="197869"/>
                    <a:pt x="389757" y="175348"/>
                    <a:pt x="394445" y="150913"/>
                  </a:cubicBezTo>
                  <a:cubicBezTo>
                    <a:pt x="399131" y="126478"/>
                    <a:pt x="396539" y="101204"/>
                    <a:pt x="386993" y="78228"/>
                  </a:cubicBezTo>
                  <a:lnTo>
                    <a:pt x="325266" y="139946"/>
                  </a:lnTo>
                  <a:close/>
                  <a:moveTo>
                    <a:pt x="69465" y="363571"/>
                  </a:moveTo>
                  <a:cubicBezTo>
                    <a:pt x="65873" y="367163"/>
                    <a:pt x="61297" y="369610"/>
                    <a:pt x="56315" y="370602"/>
                  </a:cubicBezTo>
                  <a:cubicBezTo>
                    <a:pt x="51332" y="371594"/>
                    <a:pt x="46168" y="371086"/>
                    <a:pt x="41474" y="369142"/>
                  </a:cubicBezTo>
                  <a:cubicBezTo>
                    <a:pt x="36781" y="367198"/>
                    <a:pt x="32769" y="363906"/>
                    <a:pt x="29946" y="359683"/>
                  </a:cubicBezTo>
                  <a:cubicBezTo>
                    <a:pt x="27124" y="355459"/>
                    <a:pt x="25618" y="350493"/>
                    <a:pt x="25618" y="345413"/>
                  </a:cubicBezTo>
                  <a:cubicBezTo>
                    <a:pt x="25618" y="340332"/>
                    <a:pt x="27124" y="335367"/>
                    <a:pt x="29946" y="331142"/>
                  </a:cubicBezTo>
                  <a:cubicBezTo>
                    <a:pt x="32769" y="326919"/>
                    <a:pt x="36781" y="323628"/>
                    <a:pt x="41474" y="321684"/>
                  </a:cubicBezTo>
                  <a:cubicBezTo>
                    <a:pt x="46168" y="319740"/>
                    <a:pt x="51332" y="319232"/>
                    <a:pt x="56315" y="320224"/>
                  </a:cubicBezTo>
                  <a:cubicBezTo>
                    <a:pt x="61297" y="321215"/>
                    <a:pt x="65873" y="323662"/>
                    <a:pt x="69465" y="327254"/>
                  </a:cubicBezTo>
                  <a:cubicBezTo>
                    <a:pt x="74280" y="332071"/>
                    <a:pt x="76985" y="338602"/>
                    <a:pt x="76985" y="345413"/>
                  </a:cubicBezTo>
                  <a:cubicBezTo>
                    <a:pt x="76985" y="352223"/>
                    <a:pt x="74280" y="358754"/>
                    <a:pt x="69465" y="363571"/>
                  </a:cubicBezTo>
                  <a:close/>
                </a:path>
              </a:pathLst>
            </a:custGeom>
            <a:solidFill>
              <a:srgbClr val="50E6FF"/>
            </a:solidFill>
            <a:ln w="10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8CF8A2AD-C970-432E-9F3A-96FB2CA64C4A}"/>
                </a:ext>
              </a:extLst>
            </p:cNvPr>
            <p:cNvSpPr/>
            <p:nvPr/>
          </p:nvSpPr>
          <p:spPr>
            <a:xfrm>
              <a:off x="10366215" y="56690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33F8F3C2-F05C-47EB-A187-4B0FA3D416C5}"/>
                </a:ext>
              </a:extLst>
            </p:cNvPr>
            <p:cNvSpPr/>
            <p:nvPr/>
          </p:nvSpPr>
          <p:spPr>
            <a:xfrm>
              <a:off x="10852515" y="56690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E973D2EC-F025-4263-BFE1-49794E3A69EE}"/>
                </a:ext>
              </a:extLst>
            </p:cNvPr>
            <p:cNvSpPr/>
            <p:nvPr/>
          </p:nvSpPr>
          <p:spPr>
            <a:xfrm>
              <a:off x="10366215" y="61553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F6DF7E8B-D95E-45D8-B79B-A49C4D1BFAC9}"/>
                </a:ext>
              </a:extLst>
            </p:cNvPr>
            <p:cNvSpPr/>
            <p:nvPr/>
          </p:nvSpPr>
          <p:spPr>
            <a:xfrm>
              <a:off x="10852515" y="61553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grpSp>
      <p:pic>
        <p:nvPicPr>
          <p:cNvPr id="5" name="Picture 4" descr="Icon&#10;&#10;Description automatically generated">
            <a:extLst>
              <a:ext uri="{FF2B5EF4-FFF2-40B4-BE49-F238E27FC236}">
                <a16:creationId xmlns:a16="http://schemas.microsoft.com/office/drawing/2014/main" id="{F4D55823-AFB6-4CF0-B898-B69DEB79E1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91836" y="30163"/>
            <a:ext cx="981075" cy="981075"/>
          </a:xfrm>
          <a:prstGeom prst="rect">
            <a:avLst/>
          </a:prstGeom>
        </p:spPr>
      </p:pic>
    </p:spTree>
    <p:extLst>
      <p:ext uri="{BB962C8B-B14F-4D97-AF65-F5344CB8AC3E}">
        <p14:creationId xmlns:p14="http://schemas.microsoft.com/office/powerpoint/2010/main" val="3539273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6"/>
                                        </p:tgtEl>
                                        <p:attrNameLst>
                                          <p:attrName>style.visibility</p:attrName>
                                        </p:attrNameLst>
                                      </p:cBhvr>
                                      <p:to>
                                        <p:strVal val="visible"/>
                                      </p:to>
                                    </p:set>
                                    <p:animEffect transition="in" filter="fade">
                                      <p:cBhvr>
                                        <p:cTn id="10" dur="500"/>
                                        <p:tgtEl>
                                          <p:spTgt spid="206"/>
                                        </p:tgtEl>
                                      </p:cBhvr>
                                    </p:animEffect>
                                  </p:childTnLst>
                                </p:cTn>
                              </p:par>
                              <p:par>
                                <p:cTn id="11" presetID="42" presetClass="path" presetSubtype="0" decel="100000" fill="hold" grpId="1" nodeType="withEffect">
                                  <p:stCondLst>
                                    <p:cond delay="0"/>
                                  </p:stCondLst>
                                  <p:childTnLst>
                                    <p:animMotion origin="layout" path="M 0 7.40741E-7 L 0 0.01898 " pathEditMode="relative" rAng="0" ptsTypes="AA">
                                      <p:cBhvr>
                                        <p:cTn id="12" dur="700" spd="-100000" fill="hold"/>
                                        <p:tgtEl>
                                          <p:spTgt spid="206"/>
                                        </p:tgtEl>
                                        <p:attrNameLst>
                                          <p:attrName>ppt_x</p:attrName>
                                          <p:attrName>ppt_y</p:attrName>
                                        </p:attrNameLst>
                                      </p:cBhvr>
                                      <p:rCtr x="0" y="949"/>
                                    </p:animMotion>
                                  </p:childTnLst>
                                </p:cTn>
                              </p:par>
                              <p:par>
                                <p:cTn id="13" presetID="1" presetClass="entr" presetSubtype="0" fill="hold" nodeType="withEffect">
                                  <p:stCondLst>
                                    <p:cond delay="0"/>
                                  </p:stCondLst>
                                  <p:childTnLst>
                                    <p:set>
                                      <p:cBhvr>
                                        <p:cTn id="14" dur="1" fill="hold">
                                          <p:stCondLst>
                                            <p:cond delay="299"/>
                                          </p:stCondLst>
                                        </p:cTn>
                                        <p:tgtEl>
                                          <p:spTgt spid="323"/>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300" fill="hold"/>
                                        <p:tgtEl>
                                          <p:spTgt spid="323"/>
                                        </p:tgtEl>
                                      </p:cBhvr>
                                      <p:by x="0" y="0"/>
                                    </p:animScale>
                                  </p:childTnLst>
                                </p:cTn>
                              </p:par>
                              <p:par>
                                <p:cTn id="17" presetID="1" presetClass="entr" presetSubtype="0" fill="hold" nodeType="withEffect">
                                  <p:stCondLst>
                                    <p:cond delay="0"/>
                                  </p:stCondLst>
                                  <p:childTnLst>
                                    <p:set>
                                      <p:cBhvr>
                                        <p:cTn id="18" dur="1" fill="hold">
                                          <p:stCondLst>
                                            <p:cond delay="299"/>
                                          </p:stCondLst>
                                        </p:cTn>
                                        <p:tgtEl>
                                          <p:spTgt spid="11"/>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300" fill="hold"/>
                                        <p:tgtEl>
                                          <p:spTgt spid="1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0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2BFCE-5848-4050-B248-66455C61C4D5}"/>
              </a:ext>
            </a:extLst>
          </p:cNvPr>
          <p:cNvSpPr>
            <a:spLocks noGrp="1"/>
          </p:cNvSpPr>
          <p:nvPr>
            <p:ph type="title"/>
          </p:nvPr>
        </p:nvSpPr>
        <p:spPr>
          <a:xfrm>
            <a:off x="588263" y="457200"/>
            <a:ext cx="11018520" cy="861774"/>
          </a:xfrm>
        </p:spPr>
        <p:txBody>
          <a:bodyPr/>
          <a:lstStyle/>
          <a:p>
            <a:pPr algn="ctr"/>
            <a:r>
              <a:rPr lang="en-US" sz="3600" dirty="0">
                <a:latin typeface="Calibri Light (Headings)"/>
              </a:rPr>
              <a:t>Azure Arc enabled servers</a:t>
            </a:r>
            <a:br>
              <a:rPr lang="en-US" sz="3600" dirty="0">
                <a:latin typeface="Calibri Light (Headings)"/>
              </a:rPr>
            </a:br>
            <a:r>
              <a:rPr lang="en-US" sz="2000" dirty="0">
                <a:latin typeface="Calibri Light (Headings)"/>
              </a:rPr>
              <a:t>Azure Arc enabled servers are auto-enrolled with additional Azure services</a:t>
            </a:r>
          </a:p>
        </p:txBody>
      </p:sp>
      <p:sp>
        <p:nvSpPr>
          <p:cNvPr id="10" name="Rectangle 9">
            <a:extLst>
              <a:ext uri="{FF2B5EF4-FFF2-40B4-BE49-F238E27FC236}">
                <a16:creationId xmlns:a16="http://schemas.microsoft.com/office/drawing/2014/main" id="{A5E6A42F-8F33-41DD-9645-BA4052B919E1}"/>
              </a:ext>
              <a:ext uri="{C183D7F6-B498-43B3-948B-1728B52AA6E4}">
                <adec:decorative xmlns:adec="http://schemas.microsoft.com/office/drawing/2017/decorative" val="1"/>
              </a:ext>
            </a:extLst>
          </p:cNvPr>
          <p:cNvSpPr/>
          <p:nvPr/>
        </p:nvSpPr>
        <p:spPr bwMode="auto">
          <a:xfrm>
            <a:off x="770509" y="1814077"/>
            <a:ext cx="10710292" cy="3335633"/>
          </a:xfrm>
          <a:prstGeom prst="rect">
            <a:avLst/>
          </a:prstGeom>
          <a:solidFill>
            <a:schemeClr val="bg1"/>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27" name="Graphic 26" descr="Azure Arc logo">
            <a:extLst>
              <a:ext uri="{FF2B5EF4-FFF2-40B4-BE49-F238E27FC236}">
                <a16:creationId xmlns:a16="http://schemas.microsoft.com/office/drawing/2014/main" id="{2DC4C40B-349B-4173-A497-3A392A98B3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7673" y="3402848"/>
            <a:ext cx="637986" cy="637986"/>
          </a:xfrm>
          <a:prstGeom prst="rect">
            <a:avLst/>
          </a:prstGeom>
          <a:effectLst>
            <a:outerShdw blurRad="571500" algn="tl" rotWithShape="0">
              <a:srgbClr val="0078D4">
                <a:alpha val="70000"/>
              </a:srgbClr>
            </a:outerShdw>
          </a:effectLst>
        </p:spPr>
      </p:pic>
      <p:sp>
        <p:nvSpPr>
          <p:cNvPr id="26" name="Left Brace 25">
            <a:extLst>
              <a:ext uri="{FF2B5EF4-FFF2-40B4-BE49-F238E27FC236}">
                <a16:creationId xmlns:a16="http://schemas.microsoft.com/office/drawing/2014/main" id="{E556CF55-9D45-4B5A-B34F-7900B6CB6409}"/>
              </a:ext>
              <a:ext uri="{C183D7F6-B498-43B3-948B-1728B52AA6E4}">
                <adec:decorative xmlns:adec="http://schemas.microsoft.com/office/drawing/2017/decorative" val="1"/>
              </a:ext>
            </a:extLst>
          </p:cNvPr>
          <p:cNvSpPr/>
          <p:nvPr/>
        </p:nvSpPr>
        <p:spPr>
          <a:xfrm>
            <a:off x="7437960" y="2656876"/>
            <a:ext cx="382443" cy="211160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11" name="Table 4" descr="table">
            <a:extLst>
              <a:ext uri="{FF2B5EF4-FFF2-40B4-BE49-F238E27FC236}">
                <a16:creationId xmlns:a16="http://schemas.microsoft.com/office/drawing/2014/main" id="{6B639902-EF5D-4548-AD36-B3F609AF57A7}"/>
              </a:ext>
            </a:extLst>
          </p:cNvPr>
          <p:cNvGraphicFramePr>
            <a:graphicFrameLocks noGrp="1"/>
          </p:cNvGraphicFramePr>
          <p:nvPr/>
        </p:nvGraphicFramePr>
        <p:xfrm>
          <a:off x="7941132" y="2144019"/>
          <a:ext cx="3715351" cy="2654857"/>
        </p:xfrm>
        <a:graphic>
          <a:graphicData uri="http://schemas.openxmlformats.org/drawingml/2006/table">
            <a:tbl>
              <a:tblPr firstRow="1" bandRow="1">
                <a:tableStyleId>{3B4B98B0-60AC-42C2-AFA5-B58CD77FA1E5}</a:tableStyleId>
              </a:tblPr>
              <a:tblGrid>
                <a:gridCol w="3715351">
                  <a:extLst>
                    <a:ext uri="{9D8B030D-6E8A-4147-A177-3AD203B41FA5}">
                      <a16:colId xmlns:a16="http://schemas.microsoft.com/office/drawing/2014/main" val="2695352433"/>
                    </a:ext>
                  </a:extLst>
                </a:gridCol>
              </a:tblGrid>
              <a:tr h="497618">
                <a:tc>
                  <a:txBody>
                    <a:bodyPr/>
                    <a:lstStyle/>
                    <a:p>
                      <a:pPr marL="0" algn="l" defTabSz="932742" rtl="0" eaLnBrk="1" latinLnBrk="0" hangingPunct="1"/>
                      <a:r>
                        <a:rPr lang="en-US" sz="2400" b="0" kern="1200">
                          <a:solidFill>
                            <a:schemeClr val="accent1"/>
                          </a:solidFill>
                          <a:latin typeface="+mj-lt"/>
                          <a:ea typeface="+mn-ea"/>
                          <a:cs typeface="+mn-cs"/>
                        </a:rPr>
                        <a:t>Additional services</a:t>
                      </a:r>
                    </a:p>
                  </a:txBody>
                  <a:tcPr marL="182880" anchor="ctr">
                    <a:lnL>
                      <a:noFill/>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0955908"/>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Policy</a:t>
                      </a:r>
                    </a:p>
                  </a:txBody>
                  <a:tcPr marL="182880"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489385492"/>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Defender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268916"/>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Sentinel</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88100022"/>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Monitor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34661556"/>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Change and inventory tracking</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54757838"/>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Update management</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47477209"/>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Azure Security Center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30207141"/>
                  </a:ext>
                </a:extLst>
              </a:tr>
            </a:tbl>
          </a:graphicData>
        </a:graphic>
      </p:graphicFrame>
      <p:sp>
        <p:nvSpPr>
          <p:cNvPr id="7" name="TextBox 6">
            <a:extLst>
              <a:ext uri="{FF2B5EF4-FFF2-40B4-BE49-F238E27FC236}">
                <a16:creationId xmlns:a16="http://schemas.microsoft.com/office/drawing/2014/main" id="{DCE2C3C2-499E-4156-9499-19851CC04ECE}"/>
              </a:ext>
            </a:extLst>
          </p:cNvPr>
          <p:cNvSpPr txBox="1"/>
          <p:nvPr/>
        </p:nvSpPr>
        <p:spPr>
          <a:xfrm>
            <a:off x="1744988" y="5575200"/>
            <a:ext cx="869694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EBA"/>
                </a:solidFill>
                <a:effectLst/>
                <a:uLnTx/>
                <a:uFillTx/>
                <a:latin typeface="Segoe UI"/>
                <a:ea typeface="+mn-ea"/>
                <a:cs typeface="+mn-cs"/>
              </a:rPr>
              <a:t>Just turn them on when you want to use them</a:t>
            </a:r>
          </a:p>
        </p:txBody>
      </p:sp>
      <p:grpSp>
        <p:nvGrpSpPr>
          <p:cNvPr id="13" name="Group 12" descr="Azure enabled servers logos">
            <a:extLst>
              <a:ext uri="{FF2B5EF4-FFF2-40B4-BE49-F238E27FC236}">
                <a16:creationId xmlns:a16="http://schemas.microsoft.com/office/drawing/2014/main" id="{0902A562-1252-4617-A121-1C267928E6F7}"/>
              </a:ext>
            </a:extLst>
          </p:cNvPr>
          <p:cNvGrpSpPr/>
          <p:nvPr/>
        </p:nvGrpSpPr>
        <p:grpSpPr>
          <a:xfrm>
            <a:off x="1656622" y="2423443"/>
            <a:ext cx="4468407" cy="2329901"/>
            <a:chOff x="628657" y="4382621"/>
            <a:chExt cx="3118461" cy="1626016"/>
          </a:xfrm>
        </p:grpSpPr>
        <p:grpSp>
          <p:nvGrpSpPr>
            <p:cNvPr id="14" name="Group 13" descr="red hat logo png&#10;">
              <a:extLst>
                <a:ext uri="{FF2B5EF4-FFF2-40B4-BE49-F238E27FC236}">
                  <a16:creationId xmlns:a16="http://schemas.microsoft.com/office/drawing/2014/main" id="{5E39AE48-64F8-4BC8-92AB-BDA70A60984E}"/>
                </a:ext>
              </a:extLst>
            </p:cNvPr>
            <p:cNvGrpSpPr/>
            <p:nvPr/>
          </p:nvGrpSpPr>
          <p:grpSpPr>
            <a:xfrm>
              <a:off x="637520" y="5555713"/>
              <a:ext cx="1204350" cy="283451"/>
              <a:chOff x="3181349" y="2743199"/>
              <a:chExt cx="5827776" cy="1371600"/>
            </a:xfrm>
          </p:grpSpPr>
          <p:sp>
            <p:nvSpPr>
              <p:cNvPr id="21" name="Freeform: Shape 20">
                <a:extLst>
                  <a:ext uri="{FF2B5EF4-FFF2-40B4-BE49-F238E27FC236}">
                    <a16:creationId xmlns:a16="http://schemas.microsoft.com/office/drawing/2014/main" id="{41F6C593-58F1-4EB5-B98B-8305B45B8EC9}"/>
                  </a:ext>
                </a:extLst>
              </p:cNvPr>
              <p:cNvSpPr/>
              <p:nvPr/>
            </p:nvSpPr>
            <p:spPr>
              <a:xfrm>
                <a:off x="3181349" y="2743199"/>
                <a:ext cx="1813083" cy="1371600"/>
              </a:xfrm>
              <a:custGeom>
                <a:avLst/>
                <a:gdLst>
                  <a:gd name="connsiteX0" fmla="*/ 1209389 w 1813083"/>
                  <a:gd name="connsiteY0" fmla="*/ 790480 h 1371600"/>
                  <a:gd name="connsiteX1" fmla="*/ 1500950 w 1813083"/>
                  <a:gd name="connsiteY1" fmla="*/ 624173 h 1371600"/>
                  <a:gd name="connsiteX2" fmla="*/ 1497997 w 1813083"/>
                  <a:gd name="connsiteY2" fmla="*/ 591598 h 1371600"/>
                  <a:gd name="connsiteX3" fmla="*/ 1427036 w 1813083"/>
                  <a:gd name="connsiteY3" fmla="*/ 283369 h 1371600"/>
                  <a:gd name="connsiteX4" fmla="*/ 1277207 w 1813083"/>
                  <a:gd name="connsiteY4" fmla="*/ 125254 h 1371600"/>
                  <a:gd name="connsiteX5" fmla="*/ 924020 w 1813083"/>
                  <a:gd name="connsiteY5" fmla="*/ 0 h 1371600"/>
                  <a:gd name="connsiteX6" fmla="*/ 786384 w 1813083"/>
                  <a:gd name="connsiteY6" fmla="*/ 71438 h 1371600"/>
                  <a:gd name="connsiteX7" fmla="*/ 615982 w 1813083"/>
                  <a:gd name="connsiteY7" fmla="*/ 18098 h 1371600"/>
                  <a:gd name="connsiteX8" fmla="*/ 492824 w 1813083"/>
                  <a:gd name="connsiteY8" fmla="*/ 137160 h 1371600"/>
                  <a:gd name="connsiteX9" fmla="*/ 402431 w 1813083"/>
                  <a:gd name="connsiteY9" fmla="*/ 395859 h 1371600"/>
                  <a:gd name="connsiteX10" fmla="*/ 400336 w 1813083"/>
                  <a:gd name="connsiteY10" fmla="*/ 414338 h 1371600"/>
                  <a:gd name="connsiteX11" fmla="*/ 1209389 w 1813083"/>
                  <a:gd name="connsiteY11" fmla="*/ 790099 h 1371600"/>
                  <a:gd name="connsiteX12" fmla="*/ 1519238 w 1813083"/>
                  <a:gd name="connsiteY12" fmla="*/ 681704 h 1371600"/>
                  <a:gd name="connsiteX13" fmla="*/ 1535716 w 1813083"/>
                  <a:gd name="connsiteY13" fmla="*/ 778193 h 1371600"/>
                  <a:gd name="connsiteX14" fmla="*/ 1188720 w 1813083"/>
                  <a:gd name="connsiteY14" fmla="*/ 985552 h 1371600"/>
                  <a:gd name="connsiteX15" fmla="*/ 353187 w 1813083"/>
                  <a:gd name="connsiteY15" fmla="*/ 552355 h 1371600"/>
                  <a:gd name="connsiteX16" fmla="*/ 367570 w 1813083"/>
                  <a:gd name="connsiteY16" fmla="*/ 482537 h 1371600"/>
                  <a:gd name="connsiteX17" fmla="*/ 0 w 1813083"/>
                  <a:gd name="connsiteY17" fmla="*/ 702183 h 1371600"/>
                  <a:gd name="connsiteX18" fmla="*/ 1273016 w 1813083"/>
                  <a:gd name="connsiteY18" fmla="*/ 1371600 h 1371600"/>
                  <a:gd name="connsiteX19" fmla="*/ 1813084 w 1813083"/>
                  <a:gd name="connsiteY19" fmla="*/ 1022509 h 1371600"/>
                  <a:gd name="connsiteX20" fmla="*/ 1519428 w 1813083"/>
                  <a:gd name="connsiteY20" fmla="*/ 681704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3083" h="1371600">
                    <a:moveTo>
                      <a:pt x="1209389" y="790480"/>
                    </a:moveTo>
                    <a:cubicBezTo>
                      <a:pt x="1328547" y="790480"/>
                      <a:pt x="1500950" y="765905"/>
                      <a:pt x="1500950" y="624173"/>
                    </a:cubicBezTo>
                    <a:cubicBezTo>
                      <a:pt x="1501306" y="613235"/>
                      <a:pt x="1500314" y="602294"/>
                      <a:pt x="1497997" y="591598"/>
                    </a:cubicBezTo>
                    <a:lnTo>
                      <a:pt x="1427036" y="283369"/>
                    </a:lnTo>
                    <a:cubicBezTo>
                      <a:pt x="1410653" y="215551"/>
                      <a:pt x="1396270" y="184785"/>
                      <a:pt x="1277207" y="125254"/>
                    </a:cubicBezTo>
                    <a:cubicBezTo>
                      <a:pt x="1184815" y="78010"/>
                      <a:pt x="983552" y="0"/>
                      <a:pt x="924020" y="0"/>
                    </a:cubicBezTo>
                    <a:cubicBezTo>
                      <a:pt x="868585" y="0"/>
                      <a:pt x="852488" y="71438"/>
                      <a:pt x="786384" y="71438"/>
                    </a:cubicBezTo>
                    <a:cubicBezTo>
                      <a:pt x="722757" y="71438"/>
                      <a:pt x="675513" y="18098"/>
                      <a:pt x="615982" y="18098"/>
                    </a:cubicBezTo>
                    <a:cubicBezTo>
                      <a:pt x="558832" y="18098"/>
                      <a:pt x="521589" y="57055"/>
                      <a:pt x="492824" y="137160"/>
                    </a:cubicBezTo>
                    <a:cubicBezTo>
                      <a:pt x="492824" y="137160"/>
                      <a:pt x="412718" y="363093"/>
                      <a:pt x="402431" y="395859"/>
                    </a:cubicBezTo>
                    <a:cubicBezTo>
                      <a:pt x="400796" y="401876"/>
                      <a:pt x="400090" y="408107"/>
                      <a:pt x="400336" y="414338"/>
                    </a:cubicBezTo>
                    <a:cubicBezTo>
                      <a:pt x="400336" y="502158"/>
                      <a:pt x="746093" y="790099"/>
                      <a:pt x="1209389" y="790099"/>
                    </a:cubicBezTo>
                    <a:moveTo>
                      <a:pt x="1519238" y="681704"/>
                    </a:moveTo>
                    <a:cubicBezTo>
                      <a:pt x="1535716" y="759714"/>
                      <a:pt x="1535716" y="767906"/>
                      <a:pt x="1535716" y="778193"/>
                    </a:cubicBezTo>
                    <a:cubicBezTo>
                      <a:pt x="1535716" y="911543"/>
                      <a:pt x="1385792" y="985552"/>
                      <a:pt x="1188720" y="985552"/>
                    </a:cubicBezTo>
                    <a:cubicBezTo>
                      <a:pt x="743331" y="985838"/>
                      <a:pt x="353187" y="724853"/>
                      <a:pt x="353187" y="552355"/>
                    </a:cubicBezTo>
                    <a:cubicBezTo>
                      <a:pt x="353161" y="528344"/>
                      <a:pt x="358056" y="504582"/>
                      <a:pt x="367570" y="482537"/>
                    </a:cubicBezTo>
                    <a:cubicBezTo>
                      <a:pt x="207359" y="490538"/>
                      <a:pt x="0" y="519113"/>
                      <a:pt x="0" y="702183"/>
                    </a:cubicBezTo>
                    <a:cubicBezTo>
                      <a:pt x="0" y="1002030"/>
                      <a:pt x="710470" y="1371600"/>
                      <a:pt x="1273016" y="1371600"/>
                    </a:cubicBezTo>
                    <a:cubicBezTo>
                      <a:pt x="1704308" y="1371600"/>
                      <a:pt x="1813084" y="1176528"/>
                      <a:pt x="1813084" y="1022509"/>
                    </a:cubicBezTo>
                    <a:cubicBezTo>
                      <a:pt x="1813084" y="901351"/>
                      <a:pt x="1708309" y="763810"/>
                      <a:pt x="1519428" y="681704"/>
                    </a:cubicBezTo>
                  </a:path>
                </a:pathLst>
              </a:custGeom>
              <a:solidFill>
                <a:srgbClr val="EE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8257F46-BE10-43F2-8FEE-1B372D785AD1}"/>
                  </a:ext>
                </a:extLst>
              </p:cNvPr>
              <p:cNvSpPr/>
              <p:nvPr/>
            </p:nvSpPr>
            <p:spPr>
              <a:xfrm>
                <a:off x="3534536" y="3139439"/>
                <a:ext cx="1182528" cy="589312"/>
              </a:xfrm>
              <a:custGeom>
                <a:avLst/>
                <a:gdLst>
                  <a:gd name="connsiteX0" fmla="*/ 1166051 w 1182528"/>
                  <a:gd name="connsiteY0" fmla="*/ 285464 h 589312"/>
                  <a:gd name="connsiteX1" fmla="*/ 1182529 w 1182528"/>
                  <a:gd name="connsiteY1" fmla="*/ 381953 h 589312"/>
                  <a:gd name="connsiteX2" fmla="*/ 835533 w 1182528"/>
                  <a:gd name="connsiteY2" fmla="*/ 589312 h 589312"/>
                  <a:gd name="connsiteX3" fmla="*/ 0 w 1182528"/>
                  <a:gd name="connsiteY3" fmla="*/ 156115 h 589312"/>
                  <a:gd name="connsiteX4" fmla="*/ 14383 w 1182528"/>
                  <a:gd name="connsiteY4" fmla="*/ 86297 h 589312"/>
                  <a:gd name="connsiteX5" fmla="*/ 49244 w 1182528"/>
                  <a:gd name="connsiteY5" fmla="*/ 0 h 589312"/>
                  <a:gd name="connsiteX6" fmla="*/ 47149 w 1182528"/>
                  <a:gd name="connsiteY6" fmla="*/ 18098 h 589312"/>
                  <a:gd name="connsiteX7" fmla="*/ 856202 w 1182528"/>
                  <a:gd name="connsiteY7" fmla="*/ 393859 h 589312"/>
                  <a:gd name="connsiteX8" fmla="*/ 1147763 w 1182528"/>
                  <a:gd name="connsiteY8" fmla="*/ 227552 h 589312"/>
                  <a:gd name="connsiteX9" fmla="*/ 1144810 w 1182528"/>
                  <a:gd name="connsiteY9" fmla="*/ 194977 h 58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28" h="589312">
                    <a:moveTo>
                      <a:pt x="1166051" y="285464"/>
                    </a:moveTo>
                    <a:cubicBezTo>
                      <a:pt x="1182529" y="363474"/>
                      <a:pt x="1182529" y="371666"/>
                      <a:pt x="1182529" y="381953"/>
                    </a:cubicBezTo>
                    <a:cubicBezTo>
                      <a:pt x="1182529" y="515303"/>
                      <a:pt x="1032605" y="589312"/>
                      <a:pt x="835533" y="589312"/>
                    </a:cubicBezTo>
                    <a:cubicBezTo>
                      <a:pt x="390144" y="589598"/>
                      <a:pt x="0" y="328613"/>
                      <a:pt x="0" y="156115"/>
                    </a:cubicBezTo>
                    <a:cubicBezTo>
                      <a:pt x="-26" y="132104"/>
                      <a:pt x="4869" y="108342"/>
                      <a:pt x="14383" y="86297"/>
                    </a:cubicBezTo>
                    <a:lnTo>
                      <a:pt x="49244" y="0"/>
                    </a:lnTo>
                    <a:cubicBezTo>
                      <a:pt x="47647" y="5894"/>
                      <a:pt x="46941" y="11994"/>
                      <a:pt x="47149" y="18098"/>
                    </a:cubicBezTo>
                    <a:cubicBezTo>
                      <a:pt x="47149" y="105918"/>
                      <a:pt x="392906" y="393859"/>
                      <a:pt x="856202" y="393859"/>
                    </a:cubicBezTo>
                    <a:cubicBezTo>
                      <a:pt x="975360" y="393859"/>
                      <a:pt x="1147763" y="369284"/>
                      <a:pt x="1147763" y="227552"/>
                    </a:cubicBezTo>
                    <a:cubicBezTo>
                      <a:pt x="1148119" y="216614"/>
                      <a:pt x="1147127" y="205673"/>
                      <a:pt x="1144810" y="1949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descr="RedHat">
                <a:extLst>
                  <a:ext uri="{FF2B5EF4-FFF2-40B4-BE49-F238E27FC236}">
                    <a16:creationId xmlns:a16="http://schemas.microsoft.com/office/drawing/2014/main" id="{659F15AE-C662-4924-993B-435C429C1F33}"/>
                  </a:ext>
                </a:extLst>
              </p:cNvPr>
              <p:cNvSpPr/>
              <p:nvPr/>
            </p:nvSpPr>
            <p:spPr>
              <a:xfrm>
                <a:off x="5329237" y="3047427"/>
                <a:ext cx="3679888" cy="746569"/>
              </a:xfrm>
              <a:custGeom>
                <a:avLst/>
                <a:gdLst>
                  <a:gd name="connsiteX0" fmla="*/ 3369374 w 3679888"/>
                  <a:gd name="connsiteY0" fmla="*/ 574929 h 746569"/>
                  <a:gd name="connsiteX1" fmla="*/ 3561683 w 3679888"/>
                  <a:gd name="connsiteY1" fmla="*/ 743236 h 746569"/>
                  <a:gd name="connsiteX2" fmla="*/ 3674936 w 3679888"/>
                  <a:gd name="connsiteY2" fmla="*/ 727234 h 746569"/>
                  <a:gd name="connsiteX3" fmla="*/ 3674936 w 3679888"/>
                  <a:gd name="connsiteY3" fmla="*/ 595884 h 746569"/>
                  <a:gd name="connsiteX4" fmla="*/ 3601784 w 3679888"/>
                  <a:gd name="connsiteY4" fmla="*/ 606933 h 746569"/>
                  <a:gd name="connsiteX5" fmla="*/ 3531680 w 3679888"/>
                  <a:gd name="connsiteY5" fmla="*/ 542830 h 746569"/>
                  <a:gd name="connsiteX6" fmla="*/ 3531680 w 3679888"/>
                  <a:gd name="connsiteY6" fmla="*/ 341567 h 746569"/>
                  <a:gd name="connsiteX7" fmla="*/ 3679889 w 3679888"/>
                  <a:gd name="connsiteY7" fmla="*/ 341567 h 746569"/>
                  <a:gd name="connsiteX8" fmla="*/ 3679889 w 3679888"/>
                  <a:gd name="connsiteY8" fmla="*/ 206312 h 746569"/>
                  <a:gd name="connsiteX9" fmla="*/ 3531680 w 3679888"/>
                  <a:gd name="connsiteY9" fmla="*/ 206312 h 746569"/>
                  <a:gd name="connsiteX10" fmla="*/ 3531680 w 3679888"/>
                  <a:gd name="connsiteY10" fmla="*/ 34862 h 746569"/>
                  <a:gd name="connsiteX11" fmla="*/ 3369755 w 3679888"/>
                  <a:gd name="connsiteY11" fmla="*/ 69914 h 746569"/>
                  <a:gd name="connsiteX12" fmla="*/ 3369755 w 3679888"/>
                  <a:gd name="connsiteY12" fmla="*/ 206312 h 746569"/>
                  <a:gd name="connsiteX13" fmla="*/ 3262217 w 3679888"/>
                  <a:gd name="connsiteY13" fmla="*/ 206312 h 746569"/>
                  <a:gd name="connsiteX14" fmla="*/ 3262217 w 3679888"/>
                  <a:gd name="connsiteY14" fmla="*/ 341567 h 746569"/>
                  <a:gd name="connsiteX15" fmla="*/ 3369374 w 3679888"/>
                  <a:gd name="connsiteY15" fmla="*/ 341567 h 746569"/>
                  <a:gd name="connsiteX16" fmla="*/ 2864549 w 3679888"/>
                  <a:gd name="connsiteY16" fmla="*/ 577977 h 746569"/>
                  <a:gd name="connsiteX17" fmla="*/ 2952750 w 3679888"/>
                  <a:gd name="connsiteY17" fmla="*/ 525875 h 746569"/>
                  <a:gd name="connsiteX18" fmla="*/ 3048952 w 3679888"/>
                  <a:gd name="connsiteY18" fmla="*/ 537877 h 746569"/>
                  <a:gd name="connsiteX19" fmla="*/ 3048952 w 3679888"/>
                  <a:gd name="connsiteY19" fmla="*/ 605981 h 746569"/>
                  <a:gd name="connsiteX20" fmla="*/ 2947702 w 3679888"/>
                  <a:gd name="connsiteY20" fmla="*/ 631031 h 746569"/>
                  <a:gd name="connsiteX21" fmla="*/ 2864549 w 3679888"/>
                  <a:gd name="connsiteY21" fmla="*/ 577977 h 746569"/>
                  <a:gd name="connsiteX22" fmla="*/ 2914079 w 3679888"/>
                  <a:gd name="connsiteY22" fmla="*/ 745236 h 746569"/>
                  <a:gd name="connsiteX23" fmla="*/ 3060383 w 3679888"/>
                  <a:gd name="connsiteY23" fmla="*/ 704183 h 746569"/>
                  <a:gd name="connsiteX24" fmla="*/ 3060383 w 3679888"/>
                  <a:gd name="connsiteY24" fmla="*/ 736283 h 746569"/>
                  <a:gd name="connsiteX25" fmla="*/ 3220593 w 3679888"/>
                  <a:gd name="connsiteY25" fmla="*/ 736283 h 746569"/>
                  <a:gd name="connsiteX26" fmla="*/ 3220593 w 3679888"/>
                  <a:gd name="connsiteY26" fmla="*/ 396621 h 746569"/>
                  <a:gd name="connsiteX27" fmla="*/ 2988278 w 3679888"/>
                  <a:gd name="connsiteY27" fmla="*/ 196596 h 746569"/>
                  <a:gd name="connsiteX28" fmla="*/ 2740628 w 3679888"/>
                  <a:gd name="connsiteY28" fmla="*/ 254699 h 746569"/>
                  <a:gd name="connsiteX29" fmla="*/ 2798731 w 3679888"/>
                  <a:gd name="connsiteY29" fmla="*/ 373951 h 746569"/>
                  <a:gd name="connsiteX30" fmla="*/ 2959036 w 3679888"/>
                  <a:gd name="connsiteY30" fmla="*/ 331851 h 746569"/>
                  <a:gd name="connsiteX31" fmla="*/ 3060192 w 3679888"/>
                  <a:gd name="connsiteY31" fmla="*/ 411004 h 746569"/>
                  <a:gd name="connsiteX32" fmla="*/ 3060192 w 3679888"/>
                  <a:gd name="connsiteY32" fmla="*/ 437007 h 746569"/>
                  <a:gd name="connsiteX33" fmla="*/ 2939987 w 3679888"/>
                  <a:gd name="connsiteY33" fmla="*/ 421958 h 746569"/>
                  <a:gd name="connsiteX34" fmla="*/ 2721578 w 3679888"/>
                  <a:gd name="connsiteY34" fmla="*/ 581311 h 746569"/>
                  <a:gd name="connsiteX35" fmla="*/ 2913888 w 3679888"/>
                  <a:gd name="connsiteY35" fmla="*/ 745522 h 746569"/>
                  <a:gd name="connsiteX36" fmla="*/ 2033397 w 3679888"/>
                  <a:gd name="connsiteY36" fmla="*/ 736568 h 746569"/>
                  <a:gd name="connsiteX37" fmla="*/ 2205704 w 3679888"/>
                  <a:gd name="connsiteY37" fmla="*/ 736568 h 746569"/>
                  <a:gd name="connsiteX38" fmla="*/ 2205704 w 3679888"/>
                  <a:gd name="connsiteY38" fmla="*/ 461772 h 746569"/>
                  <a:gd name="connsiteX39" fmla="*/ 2494216 w 3679888"/>
                  <a:gd name="connsiteY39" fmla="*/ 461772 h 746569"/>
                  <a:gd name="connsiteX40" fmla="*/ 2494216 w 3679888"/>
                  <a:gd name="connsiteY40" fmla="*/ 736283 h 746569"/>
                  <a:gd name="connsiteX41" fmla="*/ 2667000 w 3679888"/>
                  <a:gd name="connsiteY41" fmla="*/ 736283 h 746569"/>
                  <a:gd name="connsiteX42" fmla="*/ 2667000 w 3679888"/>
                  <a:gd name="connsiteY42" fmla="*/ 35052 h 746569"/>
                  <a:gd name="connsiteX43" fmla="*/ 2494883 w 3679888"/>
                  <a:gd name="connsiteY43" fmla="*/ 35052 h 746569"/>
                  <a:gd name="connsiteX44" fmla="*/ 2494883 w 3679888"/>
                  <a:gd name="connsiteY44" fmla="*/ 304514 h 746569"/>
                  <a:gd name="connsiteX45" fmla="*/ 2206371 w 3679888"/>
                  <a:gd name="connsiteY45" fmla="*/ 304514 h 746569"/>
                  <a:gd name="connsiteX46" fmla="*/ 2206371 w 3679888"/>
                  <a:gd name="connsiteY46" fmla="*/ 35052 h 746569"/>
                  <a:gd name="connsiteX47" fmla="*/ 2034064 w 3679888"/>
                  <a:gd name="connsiteY47" fmla="*/ 35052 h 746569"/>
                  <a:gd name="connsiteX48" fmla="*/ 1377506 w 3679888"/>
                  <a:gd name="connsiteY48" fmla="*/ 470821 h 746569"/>
                  <a:gd name="connsiteX49" fmla="*/ 1516761 w 3679888"/>
                  <a:gd name="connsiteY49" fmla="*/ 336518 h 746569"/>
                  <a:gd name="connsiteX50" fmla="*/ 1628775 w 3679888"/>
                  <a:gd name="connsiteY50" fmla="*/ 377666 h 746569"/>
                  <a:gd name="connsiteX51" fmla="*/ 1628775 w 3679888"/>
                  <a:gd name="connsiteY51" fmla="*/ 562928 h 746569"/>
                  <a:gd name="connsiteX52" fmla="*/ 1516761 w 3679888"/>
                  <a:gd name="connsiteY52" fmla="*/ 605409 h 746569"/>
                  <a:gd name="connsiteX53" fmla="*/ 1377506 w 3679888"/>
                  <a:gd name="connsiteY53" fmla="*/ 471202 h 746569"/>
                  <a:gd name="connsiteX54" fmla="*/ 1630966 w 3679888"/>
                  <a:gd name="connsiteY54" fmla="*/ 736664 h 746569"/>
                  <a:gd name="connsiteX55" fmla="*/ 1791272 w 3679888"/>
                  <a:gd name="connsiteY55" fmla="*/ 736664 h 746569"/>
                  <a:gd name="connsiteX56" fmla="*/ 1791272 w 3679888"/>
                  <a:gd name="connsiteY56" fmla="*/ 0 h 746569"/>
                  <a:gd name="connsiteX57" fmla="*/ 1629347 w 3679888"/>
                  <a:gd name="connsiteY57" fmla="*/ 35052 h 746569"/>
                  <a:gd name="connsiteX58" fmla="*/ 1629347 w 3679888"/>
                  <a:gd name="connsiteY58" fmla="*/ 234410 h 746569"/>
                  <a:gd name="connsiteX59" fmla="*/ 1494091 w 3679888"/>
                  <a:gd name="connsiteY59" fmla="*/ 199358 h 746569"/>
                  <a:gd name="connsiteX60" fmla="*/ 1218629 w 3679888"/>
                  <a:gd name="connsiteY60" fmla="*/ 470821 h 746569"/>
                  <a:gd name="connsiteX61" fmla="*/ 1484352 w 3679888"/>
                  <a:gd name="connsiteY61" fmla="*/ 743219 h 746569"/>
                  <a:gd name="connsiteX62" fmla="*/ 1489139 w 3679888"/>
                  <a:gd name="connsiteY62" fmla="*/ 743236 h 746569"/>
                  <a:gd name="connsiteX63" fmla="*/ 1631347 w 3679888"/>
                  <a:gd name="connsiteY63" fmla="*/ 697230 h 746569"/>
                  <a:gd name="connsiteX64" fmla="*/ 895350 w 3679888"/>
                  <a:gd name="connsiteY64" fmla="*/ 329184 h 746569"/>
                  <a:gd name="connsiteX65" fmla="*/ 1006507 w 3679888"/>
                  <a:gd name="connsiteY65" fmla="*/ 413290 h 746569"/>
                  <a:gd name="connsiteX66" fmla="*/ 785527 w 3679888"/>
                  <a:gd name="connsiteY66" fmla="*/ 413290 h 746569"/>
                  <a:gd name="connsiteX67" fmla="*/ 895350 w 3679888"/>
                  <a:gd name="connsiteY67" fmla="*/ 329184 h 746569"/>
                  <a:gd name="connsiteX68" fmla="*/ 622268 w 3679888"/>
                  <a:gd name="connsiteY68" fmla="*/ 472059 h 746569"/>
                  <a:gd name="connsiteX69" fmla="*/ 910685 w 3679888"/>
                  <a:gd name="connsiteY69" fmla="*/ 746570 h 746569"/>
                  <a:gd name="connsiteX70" fmla="*/ 1132141 w 3679888"/>
                  <a:gd name="connsiteY70" fmla="*/ 666369 h 746569"/>
                  <a:gd name="connsiteX71" fmla="*/ 1024890 w 3679888"/>
                  <a:gd name="connsiteY71" fmla="*/ 571119 h 746569"/>
                  <a:gd name="connsiteX72" fmla="*/ 918781 w 3679888"/>
                  <a:gd name="connsiteY72" fmla="*/ 611219 h 746569"/>
                  <a:gd name="connsiteX73" fmla="*/ 788480 w 3679888"/>
                  <a:gd name="connsiteY73" fmla="*/ 527114 h 746569"/>
                  <a:gd name="connsiteX74" fmla="*/ 1166146 w 3679888"/>
                  <a:gd name="connsiteY74" fmla="*/ 527114 h 746569"/>
                  <a:gd name="connsiteX75" fmla="*/ 1166146 w 3679888"/>
                  <a:gd name="connsiteY75" fmla="*/ 486823 h 746569"/>
                  <a:gd name="connsiteX76" fmla="*/ 898684 w 3679888"/>
                  <a:gd name="connsiteY76" fmla="*/ 197358 h 746569"/>
                  <a:gd name="connsiteX77" fmla="*/ 622480 w 3679888"/>
                  <a:gd name="connsiteY77" fmla="*/ 465351 h 746569"/>
                  <a:gd name="connsiteX78" fmla="*/ 622459 w 3679888"/>
                  <a:gd name="connsiteY78" fmla="*/ 471773 h 746569"/>
                  <a:gd name="connsiteX79" fmla="*/ 342900 w 3679888"/>
                  <a:gd name="connsiteY79" fmla="*/ 182309 h 746569"/>
                  <a:gd name="connsiteX80" fmla="*/ 432054 w 3679888"/>
                  <a:gd name="connsiteY80" fmla="*/ 261461 h 746569"/>
                  <a:gd name="connsiteX81" fmla="*/ 342900 w 3679888"/>
                  <a:gd name="connsiteY81" fmla="*/ 340614 h 746569"/>
                  <a:gd name="connsiteX82" fmla="*/ 172498 w 3679888"/>
                  <a:gd name="connsiteY82" fmla="*/ 340614 h 746569"/>
                  <a:gd name="connsiteX83" fmla="*/ 172498 w 3679888"/>
                  <a:gd name="connsiteY83" fmla="*/ 182309 h 746569"/>
                  <a:gd name="connsiteX84" fmla="*/ 0 w 3679888"/>
                  <a:gd name="connsiteY84" fmla="*/ 736283 h 746569"/>
                  <a:gd name="connsiteX85" fmla="*/ 172307 w 3679888"/>
                  <a:gd name="connsiteY85" fmla="*/ 736283 h 746569"/>
                  <a:gd name="connsiteX86" fmla="*/ 172307 w 3679888"/>
                  <a:gd name="connsiteY86" fmla="*/ 480822 h 746569"/>
                  <a:gd name="connsiteX87" fmla="*/ 303466 w 3679888"/>
                  <a:gd name="connsiteY87" fmla="*/ 480822 h 746569"/>
                  <a:gd name="connsiteX88" fmla="*/ 435769 w 3679888"/>
                  <a:gd name="connsiteY88" fmla="*/ 736283 h 746569"/>
                  <a:gd name="connsiteX89" fmla="*/ 628650 w 3679888"/>
                  <a:gd name="connsiteY89" fmla="*/ 736283 h 746569"/>
                  <a:gd name="connsiteX90" fmla="*/ 474345 w 3679888"/>
                  <a:gd name="connsiteY90" fmla="*/ 455771 h 746569"/>
                  <a:gd name="connsiteX91" fmla="*/ 606552 w 3679888"/>
                  <a:gd name="connsiteY91" fmla="*/ 258413 h 746569"/>
                  <a:gd name="connsiteX92" fmla="*/ 358902 w 3679888"/>
                  <a:gd name="connsiteY92" fmla="*/ 35052 h 746569"/>
                  <a:gd name="connsiteX93" fmla="*/ 0 w 3679888"/>
                  <a:gd name="connsiteY93" fmla="*/ 35052 h 74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79888" h="746569">
                    <a:moveTo>
                      <a:pt x="3369374" y="574929"/>
                    </a:moveTo>
                    <a:cubicBezTo>
                      <a:pt x="3369374" y="688181"/>
                      <a:pt x="3437478" y="743236"/>
                      <a:pt x="3561683" y="743236"/>
                    </a:cubicBezTo>
                    <a:cubicBezTo>
                      <a:pt x="3599925" y="742284"/>
                      <a:pt x="3637927" y="736914"/>
                      <a:pt x="3674936" y="727234"/>
                    </a:cubicBezTo>
                    <a:lnTo>
                      <a:pt x="3674936" y="595884"/>
                    </a:lnTo>
                    <a:cubicBezTo>
                      <a:pt x="3651282" y="603380"/>
                      <a:pt x="3626596" y="607109"/>
                      <a:pt x="3601784" y="606933"/>
                    </a:cubicBezTo>
                    <a:cubicBezTo>
                      <a:pt x="3550635" y="606933"/>
                      <a:pt x="3531680" y="590931"/>
                      <a:pt x="3531680" y="542830"/>
                    </a:cubicBezTo>
                    <a:lnTo>
                      <a:pt x="3531680" y="341567"/>
                    </a:lnTo>
                    <a:lnTo>
                      <a:pt x="3679889" y="341567"/>
                    </a:lnTo>
                    <a:lnTo>
                      <a:pt x="3679889" y="206312"/>
                    </a:lnTo>
                    <a:lnTo>
                      <a:pt x="3531680" y="206312"/>
                    </a:lnTo>
                    <a:lnTo>
                      <a:pt x="3531680" y="34862"/>
                    </a:lnTo>
                    <a:lnTo>
                      <a:pt x="3369755" y="69914"/>
                    </a:lnTo>
                    <a:lnTo>
                      <a:pt x="3369755" y="206312"/>
                    </a:lnTo>
                    <a:lnTo>
                      <a:pt x="3262217" y="206312"/>
                    </a:lnTo>
                    <a:lnTo>
                      <a:pt x="3262217" y="341567"/>
                    </a:lnTo>
                    <a:lnTo>
                      <a:pt x="3369374" y="341567"/>
                    </a:lnTo>
                    <a:close/>
                    <a:moveTo>
                      <a:pt x="2864549" y="577977"/>
                    </a:moveTo>
                    <a:cubicBezTo>
                      <a:pt x="2864549" y="542925"/>
                      <a:pt x="2899696" y="525875"/>
                      <a:pt x="2952750" y="525875"/>
                    </a:cubicBezTo>
                    <a:cubicBezTo>
                      <a:pt x="2985179" y="526064"/>
                      <a:pt x="3017471" y="530092"/>
                      <a:pt x="3048952" y="537877"/>
                    </a:cubicBezTo>
                    <a:lnTo>
                      <a:pt x="3048952" y="605981"/>
                    </a:lnTo>
                    <a:cubicBezTo>
                      <a:pt x="3017928" y="622926"/>
                      <a:pt x="2983048" y="631556"/>
                      <a:pt x="2947702" y="631031"/>
                    </a:cubicBezTo>
                    <a:cubicBezTo>
                      <a:pt x="2895695" y="631031"/>
                      <a:pt x="2864549" y="611029"/>
                      <a:pt x="2864549" y="577977"/>
                    </a:cubicBezTo>
                    <a:moveTo>
                      <a:pt x="2914079" y="745236"/>
                    </a:moveTo>
                    <a:cubicBezTo>
                      <a:pt x="2971229" y="745236"/>
                      <a:pt x="3017330" y="733235"/>
                      <a:pt x="3060383" y="704183"/>
                    </a:cubicBezTo>
                    <a:lnTo>
                      <a:pt x="3060383" y="736283"/>
                    </a:lnTo>
                    <a:lnTo>
                      <a:pt x="3220593" y="736283"/>
                    </a:lnTo>
                    <a:lnTo>
                      <a:pt x="3220593" y="396621"/>
                    </a:lnTo>
                    <a:cubicBezTo>
                      <a:pt x="3220593" y="267462"/>
                      <a:pt x="3133534" y="196596"/>
                      <a:pt x="2988278" y="196596"/>
                    </a:cubicBezTo>
                    <a:cubicBezTo>
                      <a:pt x="2907126" y="196596"/>
                      <a:pt x="2826925" y="215646"/>
                      <a:pt x="2740628" y="254699"/>
                    </a:cubicBezTo>
                    <a:lnTo>
                      <a:pt x="2798731" y="373951"/>
                    </a:lnTo>
                    <a:cubicBezTo>
                      <a:pt x="2860834" y="347853"/>
                      <a:pt x="2913031" y="331851"/>
                      <a:pt x="2959036" y="331851"/>
                    </a:cubicBezTo>
                    <a:cubicBezTo>
                      <a:pt x="3025711" y="331851"/>
                      <a:pt x="3060192" y="357854"/>
                      <a:pt x="3060192" y="411004"/>
                    </a:cubicBezTo>
                    <a:lnTo>
                      <a:pt x="3060192" y="437007"/>
                    </a:lnTo>
                    <a:cubicBezTo>
                      <a:pt x="3020937" y="426846"/>
                      <a:pt x="2980536" y="421787"/>
                      <a:pt x="2939987" y="421958"/>
                    </a:cubicBezTo>
                    <a:cubicBezTo>
                      <a:pt x="2803684" y="421958"/>
                      <a:pt x="2721578" y="479108"/>
                      <a:pt x="2721578" y="581311"/>
                    </a:cubicBezTo>
                    <a:cubicBezTo>
                      <a:pt x="2721578" y="674465"/>
                      <a:pt x="2795683" y="745522"/>
                      <a:pt x="2913888" y="745522"/>
                    </a:cubicBezTo>
                    <a:moveTo>
                      <a:pt x="2033397" y="736568"/>
                    </a:moveTo>
                    <a:lnTo>
                      <a:pt x="2205704" y="736568"/>
                    </a:lnTo>
                    <a:lnTo>
                      <a:pt x="2205704" y="461772"/>
                    </a:lnTo>
                    <a:lnTo>
                      <a:pt x="2494216" y="461772"/>
                    </a:lnTo>
                    <a:lnTo>
                      <a:pt x="2494216" y="736283"/>
                    </a:lnTo>
                    <a:lnTo>
                      <a:pt x="2667000" y="736283"/>
                    </a:lnTo>
                    <a:lnTo>
                      <a:pt x="2667000" y="35052"/>
                    </a:lnTo>
                    <a:lnTo>
                      <a:pt x="2494883" y="35052"/>
                    </a:lnTo>
                    <a:lnTo>
                      <a:pt x="2494883" y="304514"/>
                    </a:lnTo>
                    <a:lnTo>
                      <a:pt x="2206371" y="304514"/>
                    </a:lnTo>
                    <a:lnTo>
                      <a:pt x="2206371" y="35052"/>
                    </a:lnTo>
                    <a:lnTo>
                      <a:pt x="2034064" y="35052"/>
                    </a:lnTo>
                    <a:close/>
                    <a:moveTo>
                      <a:pt x="1377506" y="470821"/>
                    </a:moveTo>
                    <a:cubicBezTo>
                      <a:pt x="1377506" y="394621"/>
                      <a:pt x="1437608" y="336518"/>
                      <a:pt x="1516761" y="336518"/>
                    </a:cubicBezTo>
                    <a:cubicBezTo>
                      <a:pt x="1557941" y="335683"/>
                      <a:pt x="1597928" y="350372"/>
                      <a:pt x="1628775" y="377666"/>
                    </a:cubicBezTo>
                    <a:lnTo>
                      <a:pt x="1628775" y="562928"/>
                    </a:lnTo>
                    <a:cubicBezTo>
                      <a:pt x="1598589" y="591448"/>
                      <a:pt x="1558268" y="606740"/>
                      <a:pt x="1516761" y="605409"/>
                    </a:cubicBezTo>
                    <a:cubicBezTo>
                      <a:pt x="1438656" y="605409"/>
                      <a:pt x="1377506" y="547307"/>
                      <a:pt x="1377506" y="471202"/>
                    </a:cubicBezTo>
                    <a:moveTo>
                      <a:pt x="1630966" y="736664"/>
                    </a:moveTo>
                    <a:lnTo>
                      <a:pt x="1791272" y="736664"/>
                    </a:lnTo>
                    <a:lnTo>
                      <a:pt x="1791272" y="0"/>
                    </a:lnTo>
                    <a:lnTo>
                      <a:pt x="1629347" y="35052"/>
                    </a:lnTo>
                    <a:lnTo>
                      <a:pt x="1629347" y="234410"/>
                    </a:lnTo>
                    <a:cubicBezTo>
                      <a:pt x="1588126" y="211042"/>
                      <a:pt x="1541474" y="198951"/>
                      <a:pt x="1494091" y="199358"/>
                    </a:cubicBezTo>
                    <a:cubicBezTo>
                      <a:pt x="1339882" y="199358"/>
                      <a:pt x="1218629" y="318516"/>
                      <a:pt x="1218629" y="470821"/>
                    </a:cubicBezTo>
                    <a:cubicBezTo>
                      <a:pt x="1216785" y="619419"/>
                      <a:pt x="1335753" y="741376"/>
                      <a:pt x="1484352" y="743219"/>
                    </a:cubicBezTo>
                    <a:cubicBezTo>
                      <a:pt x="1485947" y="743239"/>
                      <a:pt x="1487543" y="743244"/>
                      <a:pt x="1489139" y="743236"/>
                    </a:cubicBezTo>
                    <a:cubicBezTo>
                      <a:pt x="1540238" y="743480"/>
                      <a:pt x="1590073" y="727357"/>
                      <a:pt x="1631347" y="697230"/>
                    </a:cubicBezTo>
                    <a:close/>
                    <a:moveTo>
                      <a:pt x="895350" y="329184"/>
                    </a:moveTo>
                    <a:cubicBezTo>
                      <a:pt x="946404" y="329184"/>
                      <a:pt x="989457" y="362236"/>
                      <a:pt x="1006507" y="413290"/>
                    </a:cubicBezTo>
                    <a:lnTo>
                      <a:pt x="785527" y="413290"/>
                    </a:lnTo>
                    <a:cubicBezTo>
                      <a:pt x="801529" y="360617"/>
                      <a:pt x="841629" y="329184"/>
                      <a:pt x="895350" y="329184"/>
                    </a:cubicBezTo>
                    <a:moveTo>
                      <a:pt x="622268" y="472059"/>
                    </a:moveTo>
                    <a:cubicBezTo>
                      <a:pt x="622268" y="626364"/>
                      <a:pt x="748474" y="746570"/>
                      <a:pt x="910685" y="746570"/>
                    </a:cubicBezTo>
                    <a:cubicBezTo>
                      <a:pt x="999839" y="746570"/>
                      <a:pt x="1064990" y="722471"/>
                      <a:pt x="1132141" y="666369"/>
                    </a:cubicBezTo>
                    <a:lnTo>
                      <a:pt x="1024890" y="571119"/>
                    </a:lnTo>
                    <a:cubicBezTo>
                      <a:pt x="999839" y="597218"/>
                      <a:pt x="962787" y="611219"/>
                      <a:pt x="918781" y="611219"/>
                    </a:cubicBezTo>
                    <a:cubicBezTo>
                      <a:pt x="862138" y="612815"/>
                      <a:pt x="810352" y="579389"/>
                      <a:pt x="788480" y="527114"/>
                    </a:cubicBezTo>
                    <a:lnTo>
                      <a:pt x="1166146" y="527114"/>
                    </a:lnTo>
                    <a:lnTo>
                      <a:pt x="1166146" y="486823"/>
                    </a:lnTo>
                    <a:cubicBezTo>
                      <a:pt x="1166146" y="318516"/>
                      <a:pt x="1052989" y="197358"/>
                      <a:pt x="898684" y="197358"/>
                    </a:cubicBezTo>
                    <a:cubicBezTo>
                      <a:pt x="748408" y="195091"/>
                      <a:pt x="624747" y="315075"/>
                      <a:pt x="622480" y="465351"/>
                    </a:cubicBezTo>
                    <a:cubicBezTo>
                      <a:pt x="622448" y="467491"/>
                      <a:pt x="622441" y="469632"/>
                      <a:pt x="622459" y="471773"/>
                    </a:cubicBezTo>
                    <a:moveTo>
                      <a:pt x="342900" y="182309"/>
                    </a:moveTo>
                    <a:cubicBezTo>
                      <a:pt x="400050" y="182309"/>
                      <a:pt x="432054" y="218313"/>
                      <a:pt x="432054" y="261461"/>
                    </a:cubicBezTo>
                    <a:cubicBezTo>
                      <a:pt x="432054" y="304610"/>
                      <a:pt x="400050" y="340614"/>
                      <a:pt x="342900" y="340614"/>
                    </a:cubicBezTo>
                    <a:lnTo>
                      <a:pt x="172498" y="340614"/>
                    </a:lnTo>
                    <a:lnTo>
                      <a:pt x="172498" y="182309"/>
                    </a:lnTo>
                    <a:close/>
                    <a:moveTo>
                      <a:pt x="0" y="736283"/>
                    </a:moveTo>
                    <a:lnTo>
                      <a:pt x="172307" y="736283"/>
                    </a:lnTo>
                    <a:lnTo>
                      <a:pt x="172307" y="480822"/>
                    </a:lnTo>
                    <a:lnTo>
                      <a:pt x="303466" y="480822"/>
                    </a:lnTo>
                    <a:lnTo>
                      <a:pt x="435769" y="736283"/>
                    </a:lnTo>
                    <a:lnTo>
                      <a:pt x="628650" y="736283"/>
                    </a:lnTo>
                    <a:lnTo>
                      <a:pt x="474345" y="455771"/>
                    </a:lnTo>
                    <a:cubicBezTo>
                      <a:pt x="554571" y="423143"/>
                      <a:pt x="606905" y="345020"/>
                      <a:pt x="606552" y="258413"/>
                    </a:cubicBezTo>
                    <a:cubicBezTo>
                      <a:pt x="606552" y="132207"/>
                      <a:pt x="507397" y="35052"/>
                      <a:pt x="358902" y="35052"/>
                    </a:cubicBezTo>
                    <a:lnTo>
                      <a:pt x="0" y="35052"/>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5" name="Picture 2" descr="Windows Server ">
              <a:extLst>
                <a:ext uri="{FF2B5EF4-FFF2-40B4-BE49-F238E27FC236}">
                  <a16:creationId xmlns:a16="http://schemas.microsoft.com/office/drawing/2014/main" id="{561ADCCF-29DA-4035-91BC-06D6BA2CC3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7" y="4382621"/>
              <a:ext cx="1222081" cy="6464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use">
              <a:extLst>
                <a:ext uri="{FF2B5EF4-FFF2-40B4-BE49-F238E27FC236}">
                  <a16:creationId xmlns:a16="http://schemas.microsoft.com/office/drawing/2014/main" id="{43D66F78-1463-494F-8BED-AF1055E171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3358" y="4729937"/>
              <a:ext cx="781449" cy="7814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Ubuntu ">
              <a:extLst>
                <a:ext uri="{FF2B5EF4-FFF2-40B4-BE49-F238E27FC236}">
                  <a16:creationId xmlns:a16="http://schemas.microsoft.com/office/drawing/2014/main" id="{AFF110ED-9526-4B7D-8FC4-4CD310C44F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2006" y="4468511"/>
              <a:ext cx="493451" cy="4934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090">
              <a:extLst>
                <a:ext uri="{FF2B5EF4-FFF2-40B4-BE49-F238E27FC236}">
                  <a16:creationId xmlns:a16="http://schemas.microsoft.com/office/drawing/2014/main" id="{6B1BD0BD-D5B3-4501-87B3-457B5468145E}"/>
                </a:ext>
              </a:extLst>
            </p:cNvPr>
            <p:cNvSpPr txBox="1"/>
            <p:nvPr/>
          </p:nvSpPr>
          <p:spPr>
            <a:xfrm>
              <a:off x="2728006" y="5793193"/>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AWS Linux 2</a:t>
              </a:r>
            </a:p>
          </p:txBody>
        </p:sp>
      </p:grpSp>
      <p:pic>
        <p:nvPicPr>
          <p:cNvPr id="1026" name="Picture 2" descr="See the source image">
            <a:extLst>
              <a:ext uri="{FF2B5EF4-FFF2-40B4-BE49-F238E27FC236}">
                <a16:creationId xmlns:a16="http://schemas.microsoft.com/office/drawing/2014/main" id="{F2B9436A-31FD-4FD4-9E5F-94AFB1DB4F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0296" y="4077250"/>
            <a:ext cx="709192" cy="4255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FCB1DA8A-CF01-4E9B-82E1-16741FDDAF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91836" y="30163"/>
            <a:ext cx="981075" cy="981075"/>
          </a:xfrm>
          <a:prstGeom prst="rect">
            <a:avLst/>
          </a:prstGeom>
        </p:spPr>
      </p:pic>
    </p:spTree>
    <p:extLst>
      <p:ext uri="{BB962C8B-B14F-4D97-AF65-F5344CB8AC3E}">
        <p14:creationId xmlns:p14="http://schemas.microsoft.com/office/powerpoint/2010/main" val="1577588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750" fill="hold"/>
                                        <p:tgtEl>
                                          <p:spTgt spid="26"/>
                                        </p:tgtEl>
                                        <p:attrNameLst>
                                          <p:attrName>ppt_x</p:attrName>
                                        </p:attrNameLst>
                                      </p:cBhvr>
                                      <p:tavLst>
                                        <p:tav tm="0">
                                          <p:val>
                                            <p:strVal val="1+#ppt_w/2"/>
                                          </p:val>
                                        </p:tav>
                                        <p:tav tm="100000">
                                          <p:val>
                                            <p:strVal val="#ppt_x"/>
                                          </p:val>
                                        </p:tav>
                                      </p:tavLst>
                                    </p:anim>
                                    <p:anim calcmode="lin" valueType="num">
                                      <p:cBhvr additive="base">
                                        <p:cTn id="20" dur="75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64" presetClass="path" presetSubtype="0" decel="100000" fill="hold" grpId="1" nodeType="withEffect">
                                  <p:stCondLst>
                                    <p:cond delay="250"/>
                                  </p:stCondLst>
                                  <p:childTnLst>
                                    <p:animMotion origin="layout" path="M 4.16667E-7 0.02245 L 4.16667E-7 3.33333E-6 " pathEditMode="relative" rAng="0" ptsTypes="AA">
                                      <p:cBhvr>
                                        <p:cTn id="25" dur="600" fill="hold"/>
                                        <p:tgtEl>
                                          <p:spTgt spid="7"/>
                                        </p:tgtEl>
                                        <p:attrNameLst>
                                          <p:attrName>ppt_x</p:attrName>
                                          <p:attrName>ppt_y</p:attrName>
                                        </p:attrNameLst>
                                      </p:cBhvr>
                                      <p:rCtr x="0" y="-1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7" grpId="0"/>
      <p:bldP spid="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DD20BD-4770-4122-9C83-6B81829BA512}"/>
              </a:ext>
            </a:extLst>
          </p:cNvPr>
          <p:cNvSpPr txBox="1"/>
          <p:nvPr/>
        </p:nvSpPr>
        <p:spPr>
          <a:xfrm>
            <a:off x="428681" y="2532448"/>
            <a:ext cx="5428936" cy="1793104"/>
          </a:xfrm>
          <a:prstGeom prst="rect">
            <a:avLst/>
          </a:prstGeom>
          <a:noFill/>
        </p:spPr>
        <p:txBody>
          <a:bodyPr vert="horz" wrap="square" lIns="0" tIns="0" rIns="0" bIns="182880" rtlCol="0" anchor="b" anchorCtr="0">
            <a:normAutofit/>
          </a:bodyPr>
          <a:lstStyle/>
          <a:p>
            <a:pPr defTabSz="914367">
              <a:lnSpc>
                <a:spcPct val="90000"/>
              </a:lnSpc>
              <a:spcBef>
                <a:spcPct val="0"/>
              </a:spcBef>
              <a:spcAft>
                <a:spcPts val="600"/>
              </a:spcAft>
            </a:pPr>
            <a:r>
              <a:rPr lang="en-US" sz="4705" b="0" strike="noStrike" kern="1200" cap="none" spc="-49" baseline="0" dirty="0">
                <a:ln w="3175">
                  <a:noFill/>
                </a:ln>
                <a:solidFill>
                  <a:srgbClr val="000000"/>
                </a:solidFill>
                <a:effectLst/>
                <a:latin typeface="+mj-lt"/>
                <a:ea typeface="+mn-ea"/>
                <a:cs typeface="Segoe UI" pitchFamily="34" charset="0"/>
              </a:rPr>
              <a:t>Demo – Azure Arc</a:t>
            </a:r>
          </a:p>
        </p:txBody>
      </p:sp>
    </p:spTree>
    <p:extLst>
      <p:ext uri="{BB962C8B-B14F-4D97-AF65-F5344CB8AC3E}">
        <p14:creationId xmlns:p14="http://schemas.microsoft.com/office/powerpoint/2010/main" val="3869675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https://us-api.asm.skype.com/v1/objects/0-cus-d9-12e3b70766cb5809f1d314c14e3ded12/views/imgpsh_mobile_save">
            <a:extLst>
              <a:ext uri="{FF2B5EF4-FFF2-40B4-BE49-F238E27FC236}">
                <a16:creationId xmlns:a16="http://schemas.microsoft.com/office/drawing/2014/main" id="{82E65FEE-61AC-424B-8C61-30905D8ED9DA}"/>
              </a:ext>
            </a:extLst>
          </p:cNvPr>
          <p:cNvSpPr>
            <a:spLocks noChangeAspect="1" noChangeArrowheads="1"/>
          </p:cNvSpPr>
          <p:nvPr/>
        </p:nvSpPr>
        <p:spPr bwMode="auto">
          <a:xfrm>
            <a:off x="1457325" y="933450"/>
            <a:ext cx="9277350" cy="4991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4109E3E7-A529-436B-A746-6774869372A9}"/>
              </a:ext>
            </a:extLst>
          </p:cNvPr>
          <p:cNvSpPr/>
          <p:nvPr/>
        </p:nvSpPr>
        <p:spPr>
          <a:xfrm>
            <a:off x="2397457" y="3282834"/>
            <a:ext cx="6451268" cy="36394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99E70A10-6401-4BD6-96DC-E9E7227A8513}"/>
              </a:ext>
            </a:extLst>
          </p:cNvPr>
          <p:cNvSpPr/>
          <p:nvPr/>
        </p:nvSpPr>
        <p:spPr>
          <a:xfrm>
            <a:off x="5975614" y="3247027"/>
            <a:ext cx="24077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B8B9BC3-B738-4B90-BC3C-73F33CBE27CE}"/>
              </a:ext>
            </a:extLst>
          </p:cNvPr>
          <p:cNvSpPr/>
          <p:nvPr/>
        </p:nvSpPr>
        <p:spPr>
          <a:xfrm>
            <a:off x="5975614" y="3247027"/>
            <a:ext cx="24077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A36E208-6A91-47FA-9451-64C8AFC6F55C}"/>
              </a:ext>
            </a:extLst>
          </p:cNvPr>
          <p:cNvSpPr txBox="1"/>
          <p:nvPr/>
        </p:nvSpPr>
        <p:spPr>
          <a:xfrm rot="20832837">
            <a:off x="2957850" y="2091428"/>
            <a:ext cx="5955476" cy="186204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500" b="1" i="0" u="none" strike="noStrike" kern="1200" cap="none" spc="0" normalizeH="0" baseline="0" noProof="0" dirty="0">
                <a:ln w="22225">
                  <a:solidFill>
                    <a:srgbClr val="00A3DA"/>
                  </a:solidFill>
                  <a:prstDash val="solid"/>
                </a:ln>
                <a:solidFill>
                  <a:srgbClr val="00A3DA">
                    <a:lumMod val="40000"/>
                    <a:lumOff val="60000"/>
                  </a:srgbClr>
                </a:solidFill>
                <a:effectLst/>
                <a:uLnTx/>
                <a:uFillTx/>
                <a:latin typeface="Bangers" panose="00000500000000000000" pitchFamily="2" charset="0"/>
                <a:ea typeface="+mn-ea"/>
                <a:cs typeface="+mn-cs"/>
              </a:rPr>
              <a:t>File shares</a:t>
            </a:r>
          </a:p>
        </p:txBody>
      </p:sp>
    </p:spTree>
    <p:extLst>
      <p:ext uri="{BB962C8B-B14F-4D97-AF65-F5344CB8AC3E}">
        <p14:creationId xmlns:p14="http://schemas.microsoft.com/office/powerpoint/2010/main" val="1779470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DD20BD-4770-4122-9C83-6B81829BA512}"/>
              </a:ext>
            </a:extLst>
          </p:cNvPr>
          <p:cNvSpPr txBox="1"/>
          <p:nvPr/>
        </p:nvSpPr>
        <p:spPr>
          <a:xfrm>
            <a:off x="428681" y="2532448"/>
            <a:ext cx="5428936" cy="1793104"/>
          </a:xfrm>
          <a:prstGeom prst="rect">
            <a:avLst/>
          </a:prstGeom>
          <a:noFill/>
        </p:spPr>
        <p:txBody>
          <a:bodyPr vert="horz" wrap="square" lIns="0" tIns="0" rIns="0" bIns="182880" rtlCol="0" anchor="b" anchorCtr="0">
            <a:normAutofit/>
          </a:bodyPr>
          <a:lstStyle/>
          <a:p>
            <a:pPr marL="0" marR="0" lvl="0" indent="0" algn="l" defTabSz="914367" rtl="0" eaLnBrk="1" fontAlgn="auto" latinLnBrk="0" hangingPunct="1">
              <a:lnSpc>
                <a:spcPct val="90000"/>
              </a:lnSpc>
              <a:spcBef>
                <a:spcPct val="0"/>
              </a:spcBef>
              <a:spcAft>
                <a:spcPts val="600"/>
              </a:spcAft>
              <a:buClrTx/>
              <a:buSzTx/>
              <a:buFontTx/>
              <a:buNone/>
              <a:tabLst/>
              <a:defRPr/>
            </a:pPr>
            <a:r>
              <a:rPr kumimoji="0" lang="en-US" sz="4705" b="0" i="0" u="none" strike="noStrike" kern="1200" cap="none" spc="-49" normalizeH="0" baseline="0" noProof="0" dirty="0">
                <a:ln w="3175">
                  <a:noFill/>
                </a:ln>
                <a:solidFill>
                  <a:srgbClr val="000000"/>
                </a:solidFill>
                <a:effectLst/>
                <a:uLnTx/>
                <a:uFillTx/>
                <a:latin typeface="Segoe UI Semibold"/>
                <a:ea typeface="+mn-ea"/>
                <a:cs typeface="Segoe UI" pitchFamily="34" charset="0"/>
              </a:rPr>
              <a:t>Demo – Azure File Share</a:t>
            </a:r>
          </a:p>
        </p:txBody>
      </p:sp>
    </p:spTree>
    <p:extLst>
      <p:ext uri="{BB962C8B-B14F-4D97-AF65-F5344CB8AC3E}">
        <p14:creationId xmlns:p14="http://schemas.microsoft.com/office/powerpoint/2010/main" val="2104241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erver" descr="Azure File Sync Overview">
            <a:extLst>
              <a:ext uri="{FF2B5EF4-FFF2-40B4-BE49-F238E27FC236}">
                <a16:creationId xmlns:a16="http://schemas.microsoft.com/office/drawing/2014/main" id="{828FD198-E995-45B4-B6C9-9FDB6384BB2F}"/>
              </a:ext>
            </a:extLst>
          </p:cNvPr>
          <p:cNvSpPr>
            <a:spLocks noChangeAspect="1" noEditPoints="1"/>
          </p:cNvSpPr>
          <p:nvPr/>
        </p:nvSpPr>
        <p:spPr bwMode="auto">
          <a:xfrm>
            <a:off x="7345345" y="4606163"/>
            <a:ext cx="444716" cy="84468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Title 1" descr="Azure File Sync Overview">
            <a:extLst>
              <a:ext uri="{FF2B5EF4-FFF2-40B4-BE49-F238E27FC236}">
                <a16:creationId xmlns:a16="http://schemas.microsoft.com/office/drawing/2014/main" id="{BAE6A982-1D4B-4FBB-BE14-F6E306816680}"/>
              </a:ext>
            </a:extLst>
          </p:cNvPr>
          <p:cNvSpPr>
            <a:spLocks noGrp="1"/>
          </p:cNvSpPr>
          <p:nvPr>
            <p:ph type="title"/>
          </p:nvPr>
        </p:nvSpPr>
        <p:spPr/>
        <p:txBody>
          <a:bodyPr/>
          <a:lstStyle/>
          <a:p>
            <a:r>
              <a:rPr lang="en-US" dirty="0">
                <a:cs typeface="Segoe UI"/>
              </a:rPr>
              <a:t>Tailwind Traders using Hybrid file shares via Azure File Sync</a:t>
            </a:r>
            <a:br>
              <a:rPr lang="en-US" dirty="0"/>
            </a:br>
            <a:endParaRPr lang="en-US" dirty="0"/>
          </a:p>
        </p:txBody>
      </p:sp>
      <p:sp>
        <p:nvSpPr>
          <p:cNvPr id="6" name="TextBox 5" descr="Azure File Sync Overview">
            <a:extLst>
              <a:ext uri="{FF2B5EF4-FFF2-40B4-BE49-F238E27FC236}">
                <a16:creationId xmlns:a16="http://schemas.microsoft.com/office/drawing/2014/main" id="{2B22CB49-EDC5-4AF8-B83D-7AD4DFB86EF3}"/>
              </a:ext>
            </a:extLst>
          </p:cNvPr>
          <p:cNvSpPr txBox="1"/>
          <p:nvPr/>
        </p:nvSpPr>
        <p:spPr>
          <a:xfrm>
            <a:off x="6408100" y="5690290"/>
            <a:ext cx="2290755" cy="707886"/>
          </a:xfrm>
          <a:prstGeom prst="rect">
            <a:avLst/>
          </a:prstGeom>
          <a:noFill/>
        </p:spPr>
        <p:txBody>
          <a:bodyPr wrap="none" rtlCol="0">
            <a:spAutoFit/>
          </a:bodyPr>
          <a:lstStyle/>
          <a:p>
            <a:pPr marL="0" marR="0" lvl="0" indent="0" algn="ctr" defTabSz="96971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File Sync Server 2</a:t>
            </a:r>
            <a:br>
              <a:rPr kumimoji="0" lang="en-US" sz="2000" b="1" i="0" u="none" strike="noStrike" kern="1200" cap="none" spc="0" normalizeH="0" baseline="0" noProof="0" dirty="0">
                <a:ln>
                  <a:noFill/>
                </a:ln>
                <a:solidFill>
                  <a:srgbClr val="000000"/>
                </a:solidFill>
                <a:effectLst/>
                <a:uLnTx/>
                <a:uFillTx/>
                <a:latin typeface="Segoe UI"/>
                <a:ea typeface="+mn-ea"/>
                <a:cs typeface="+mn-cs"/>
              </a:rPr>
            </a:br>
            <a:r>
              <a:rPr lang="en-US" sz="2000" b="1" dirty="0">
                <a:solidFill>
                  <a:srgbClr val="000000"/>
                </a:solidFill>
                <a:latin typeface="Segoe UI"/>
              </a:rPr>
              <a:t>London</a:t>
            </a:r>
            <a:endParaRPr kumimoji="0" lang="en-US" sz="2000" b="1"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7" name="Sync: New York" descr="Azure File Sync Overview">
            <a:extLst>
              <a:ext uri="{FF2B5EF4-FFF2-40B4-BE49-F238E27FC236}">
                <a16:creationId xmlns:a16="http://schemas.microsoft.com/office/drawing/2014/main" id="{604182A8-C2BC-4657-B397-3014358B4CCF}"/>
              </a:ext>
            </a:extLst>
          </p:cNvPr>
          <p:cNvCxnSpPr>
            <a:cxnSpLocks/>
          </p:cNvCxnSpPr>
          <p:nvPr/>
        </p:nvCxnSpPr>
        <p:spPr>
          <a:xfrm flipH="1" flipV="1">
            <a:off x="6675963" y="3670906"/>
            <a:ext cx="833589" cy="800618"/>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8" name="Sync: HQ" descr="Azure File Sync Overview">
            <a:extLst>
              <a:ext uri="{FF2B5EF4-FFF2-40B4-BE49-F238E27FC236}">
                <a16:creationId xmlns:a16="http://schemas.microsoft.com/office/drawing/2014/main" id="{FDD36606-26C6-418E-9C39-03C3BDC0824B}"/>
              </a:ext>
            </a:extLst>
          </p:cNvPr>
          <p:cNvCxnSpPr>
            <a:cxnSpLocks/>
          </p:cNvCxnSpPr>
          <p:nvPr/>
        </p:nvCxnSpPr>
        <p:spPr>
          <a:xfrm flipV="1">
            <a:off x="3182472" y="3686244"/>
            <a:ext cx="1120042" cy="963684"/>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11" name="TextBox 10" descr="Azure File Sync Overview">
            <a:extLst>
              <a:ext uri="{FF2B5EF4-FFF2-40B4-BE49-F238E27FC236}">
                <a16:creationId xmlns:a16="http://schemas.microsoft.com/office/drawing/2014/main" id="{A76B521C-E56B-4435-9F83-AD750498F2AC}"/>
              </a:ext>
            </a:extLst>
          </p:cNvPr>
          <p:cNvSpPr txBox="1"/>
          <p:nvPr/>
        </p:nvSpPr>
        <p:spPr>
          <a:xfrm>
            <a:off x="1800157" y="5742792"/>
            <a:ext cx="2290755" cy="707886"/>
          </a:xfrm>
          <a:prstGeom prst="rect">
            <a:avLst/>
          </a:prstGeom>
          <a:noFill/>
        </p:spPr>
        <p:txBody>
          <a:bodyPr wrap="none" rtlCol="0">
            <a:spAutoFit/>
          </a:bodyPr>
          <a:lstStyle/>
          <a:p>
            <a:pPr marL="0" marR="0" lvl="0" indent="0" algn="ctr" defTabSz="96971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File Sync Server 1</a:t>
            </a:r>
            <a:br>
              <a:rPr kumimoji="0" lang="en-US" sz="2000" b="1" i="0" u="none" strike="noStrike" kern="1200" cap="none" spc="0" normalizeH="0" baseline="0" noProof="0" dirty="0">
                <a:ln>
                  <a:noFill/>
                </a:ln>
                <a:solidFill>
                  <a:srgbClr val="000000"/>
                </a:solidFill>
                <a:effectLst/>
                <a:uLnTx/>
                <a:uFillTx/>
                <a:latin typeface="Segoe UI"/>
                <a:ea typeface="+mn-ea"/>
                <a:cs typeface="+mn-cs"/>
              </a:rPr>
            </a:br>
            <a:r>
              <a:rPr kumimoji="0" lang="en-US" sz="2000" b="1" i="0" u="none" strike="noStrike" kern="1200" cap="none" spc="0" normalizeH="0" baseline="0" noProof="0" dirty="0">
                <a:ln>
                  <a:noFill/>
                </a:ln>
                <a:solidFill>
                  <a:srgbClr val="000000"/>
                </a:solidFill>
                <a:effectLst/>
                <a:uLnTx/>
                <a:uFillTx/>
                <a:latin typeface="Segoe UI"/>
                <a:ea typeface="+mn-ea"/>
                <a:cs typeface="+mn-cs"/>
              </a:rPr>
              <a:t>Glasgow</a:t>
            </a:r>
          </a:p>
        </p:txBody>
      </p:sp>
      <p:grpSp>
        <p:nvGrpSpPr>
          <p:cNvPr id="12" name="IW Access color sync" descr="Azure File Sync Overview">
            <a:extLst>
              <a:ext uri="{FF2B5EF4-FFF2-40B4-BE49-F238E27FC236}">
                <a16:creationId xmlns:a16="http://schemas.microsoft.com/office/drawing/2014/main" id="{5FA7EE98-009B-4313-B2AD-B8422D3B4CA5}"/>
              </a:ext>
            </a:extLst>
          </p:cNvPr>
          <p:cNvGrpSpPr/>
          <p:nvPr/>
        </p:nvGrpSpPr>
        <p:grpSpPr>
          <a:xfrm>
            <a:off x="193194" y="4349766"/>
            <a:ext cx="2252694" cy="1415918"/>
            <a:chOff x="355771" y="4088145"/>
            <a:chExt cx="2848027" cy="1816814"/>
          </a:xfrm>
        </p:grpSpPr>
        <p:grpSp>
          <p:nvGrpSpPr>
            <p:cNvPr id="13" name="Group 12">
              <a:extLst>
                <a:ext uri="{FF2B5EF4-FFF2-40B4-BE49-F238E27FC236}">
                  <a16:creationId xmlns:a16="http://schemas.microsoft.com/office/drawing/2014/main" id="{91A7E50E-211F-4B2B-950B-8840574C25FC}"/>
                </a:ext>
              </a:extLst>
            </p:cNvPr>
            <p:cNvGrpSpPr/>
            <p:nvPr/>
          </p:nvGrpSpPr>
          <p:grpSpPr>
            <a:xfrm>
              <a:off x="355771" y="4088145"/>
              <a:ext cx="2848027" cy="1816814"/>
              <a:chOff x="355771" y="4088145"/>
              <a:chExt cx="2848027" cy="1816814"/>
            </a:xfrm>
          </p:grpSpPr>
          <p:grpSp>
            <p:nvGrpSpPr>
              <p:cNvPr id="15" name="Group 14">
                <a:extLst>
                  <a:ext uri="{FF2B5EF4-FFF2-40B4-BE49-F238E27FC236}">
                    <a16:creationId xmlns:a16="http://schemas.microsoft.com/office/drawing/2014/main" id="{6BE51C89-D417-45D8-8780-4CEF80AAF64C}"/>
                  </a:ext>
                </a:extLst>
              </p:cNvPr>
              <p:cNvGrpSpPr/>
              <p:nvPr/>
            </p:nvGrpSpPr>
            <p:grpSpPr>
              <a:xfrm>
                <a:off x="355771" y="4088145"/>
                <a:ext cx="1149075" cy="1816814"/>
                <a:chOff x="451154" y="6462143"/>
                <a:chExt cx="1149075" cy="1816814"/>
              </a:xfrm>
            </p:grpSpPr>
            <p:pic>
              <p:nvPicPr>
                <p:cNvPr id="17" name="Picture 16">
                  <a:extLst>
                    <a:ext uri="{FF2B5EF4-FFF2-40B4-BE49-F238E27FC236}">
                      <a16:creationId xmlns:a16="http://schemas.microsoft.com/office/drawing/2014/main" id="{8E5EDCAD-A10E-4FB2-BEEE-1F0E2C51A88A}"/>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51154" y="7114807"/>
                  <a:ext cx="782821" cy="554353"/>
                </a:xfrm>
                <a:prstGeom prst="rect">
                  <a:avLst/>
                </a:prstGeom>
              </p:spPr>
            </p:pic>
            <p:pic>
              <p:nvPicPr>
                <p:cNvPr id="18" name="Picture 17">
                  <a:extLst>
                    <a:ext uri="{FF2B5EF4-FFF2-40B4-BE49-F238E27FC236}">
                      <a16:creationId xmlns:a16="http://schemas.microsoft.com/office/drawing/2014/main" id="{9D015DF7-415B-41F5-8350-189501737EAD}"/>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209170" y="7669160"/>
                  <a:ext cx="348720" cy="609797"/>
                </a:xfrm>
                <a:prstGeom prst="rect">
                  <a:avLst/>
                </a:prstGeom>
              </p:spPr>
            </p:pic>
            <p:pic>
              <p:nvPicPr>
                <p:cNvPr id="19" name="Picture 18">
                  <a:extLst>
                    <a:ext uri="{FF2B5EF4-FFF2-40B4-BE49-F238E27FC236}">
                      <a16:creationId xmlns:a16="http://schemas.microsoft.com/office/drawing/2014/main" id="{A5002C38-7F36-4D8A-82E6-4A1D7C5D403A}"/>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1179545" y="6462143"/>
                  <a:ext cx="420684" cy="691535"/>
                </a:xfrm>
                <a:prstGeom prst="rect">
                  <a:avLst/>
                </a:prstGeom>
              </p:spPr>
            </p:pic>
          </p:grpSp>
          <p:cxnSp>
            <p:nvCxnSpPr>
              <p:cNvPr id="16" name="Straight Arrow Connector 15">
                <a:extLst>
                  <a:ext uri="{FF2B5EF4-FFF2-40B4-BE49-F238E27FC236}">
                    <a16:creationId xmlns:a16="http://schemas.microsoft.com/office/drawing/2014/main" id="{CB7375E2-43E1-4785-A5D0-6AFB465D4224}"/>
                  </a:ext>
                </a:extLst>
              </p:cNvPr>
              <p:cNvCxnSpPr>
                <a:cxnSpLocks/>
              </p:cNvCxnSpPr>
              <p:nvPr/>
            </p:nvCxnSpPr>
            <p:spPr>
              <a:xfrm flipV="1">
                <a:off x="1528266" y="5039578"/>
                <a:ext cx="1675532" cy="2364"/>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sp>
          <p:nvSpPr>
            <p:cNvPr id="14" name="TextBox 13">
              <a:extLst>
                <a:ext uri="{FF2B5EF4-FFF2-40B4-BE49-F238E27FC236}">
                  <a16:creationId xmlns:a16="http://schemas.microsoft.com/office/drawing/2014/main" id="{30474D71-DC33-44E5-B85C-D86EDFFBA6A0}"/>
                </a:ext>
              </a:extLst>
            </p:cNvPr>
            <p:cNvSpPr txBox="1"/>
            <p:nvPr/>
          </p:nvSpPr>
          <p:spPr>
            <a:xfrm>
              <a:off x="1676989" y="4585788"/>
              <a:ext cx="1348707" cy="908313"/>
            </a:xfrm>
            <a:prstGeom prst="rect">
              <a:avLst/>
            </a:prstGeom>
            <a:noFill/>
          </p:spPr>
          <p:txBody>
            <a:bodyPr wrap="square" rtlCol="0">
              <a:spAutoFit/>
            </a:bodyPr>
            <a:lstStyle/>
            <a:p>
              <a:pPr marL="0" marR="0" lvl="0" indent="0" algn="ctr" defTabSz="96971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Work Folders</a:t>
              </a:r>
            </a:p>
          </p:txBody>
        </p:sp>
      </p:grpSp>
      <p:grpSp>
        <p:nvGrpSpPr>
          <p:cNvPr id="20" name="SMB / NFS" descr="Azure File Sync Overview">
            <a:extLst>
              <a:ext uri="{FF2B5EF4-FFF2-40B4-BE49-F238E27FC236}">
                <a16:creationId xmlns:a16="http://schemas.microsoft.com/office/drawing/2014/main" id="{E1E77FD7-C792-46F6-821C-F19BF382AD74}"/>
              </a:ext>
            </a:extLst>
          </p:cNvPr>
          <p:cNvGrpSpPr/>
          <p:nvPr/>
        </p:nvGrpSpPr>
        <p:grpSpPr>
          <a:xfrm>
            <a:off x="3335483" y="4586370"/>
            <a:ext cx="2855118" cy="1136813"/>
            <a:chOff x="3921985" y="4466005"/>
            <a:chExt cx="2691939" cy="1071840"/>
          </a:xfrm>
        </p:grpSpPr>
        <p:grpSp>
          <p:nvGrpSpPr>
            <p:cNvPr id="21" name="Group 20">
              <a:extLst>
                <a:ext uri="{FF2B5EF4-FFF2-40B4-BE49-F238E27FC236}">
                  <a16:creationId xmlns:a16="http://schemas.microsoft.com/office/drawing/2014/main" id="{EF328C96-DA42-436D-8F51-8038EDC08652}"/>
                </a:ext>
              </a:extLst>
            </p:cNvPr>
            <p:cNvGrpSpPr/>
            <p:nvPr/>
          </p:nvGrpSpPr>
          <p:grpSpPr>
            <a:xfrm>
              <a:off x="3921985" y="4466005"/>
              <a:ext cx="722930" cy="903566"/>
              <a:chOff x="4219419" y="4501686"/>
              <a:chExt cx="722930" cy="903566"/>
            </a:xfrm>
          </p:grpSpPr>
          <p:sp>
            <p:nvSpPr>
              <p:cNvPr id="27" name="TextBox 26">
                <a:extLst>
                  <a:ext uri="{FF2B5EF4-FFF2-40B4-BE49-F238E27FC236}">
                    <a16:creationId xmlns:a16="http://schemas.microsoft.com/office/drawing/2014/main" id="{876F62F9-D3CF-4AAA-9D13-51EA424CA976}"/>
                  </a:ext>
                </a:extLst>
              </p:cNvPr>
              <p:cNvSpPr txBox="1"/>
              <p:nvPr/>
            </p:nvSpPr>
            <p:spPr>
              <a:xfrm>
                <a:off x="4219419" y="4501686"/>
                <a:ext cx="722930" cy="903566"/>
              </a:xfrm>
              <a:prstGeom prst="rect">
                <a:avLst/>
              </a:prstGeom>
              <a:noFill/>
            </p:spPr>
            <p:txBody>
              <a:bodyPr wrap="square" rtlCol="0">
                <a:spAutoFit/>
              </a:bodyPr>
              <a:lstStyle/>
              <a:p>
                <a:pPr marL="0" marR="0" lvl="0" indent="0" algn="ctr" defTabSz="969711"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SMB</a:t>
                </a:r>
              </a:p>
              <a:p>
                <a:pPr marL="0" marR="0" lvl="0" indent="0" algn="ctr" defTabSz="969711"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NFS</a:t>
                </a:r>
              </a:p>
            </p:txBody>
          </p:sp>
          <p:cxnSp>
            <p:nvCxnSpPr>
              <p:cNvPr id="28" name="Straight Arrow Connector 27">
                <a:extLst>
                  <a:ext uri="{FF2B5EF4-FFF2-40B4-BE49-F238E27FC236}">
                    <a16:creationId xmlns:a16="http://schemas.microsoft.com/office/drawing/2014/main" id="{6BFA97C6-93AF-46EF-BE48-D1BD032B5F17}"/>
                  </a:ext>
                </a:extLst>
              </p:cNvPr>
              <p:cNvCxnSpPr/>
              <p:nvPr/>
            </p:nvCxnSpPr>
            <p:spPr>
              <a:xfrm flipV="1">
                <a:off x="4234497" y="4983672"/>
                <a:ext cx="692777" cy="1"/>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22" name="Group 21">
              <a:extLst>
                <a:ext uri="{FF2B5EF4-FFF2-40B4-BE49-F238E27FC236}">
                  <a16:creationId xmlns:a16="http://schemas.microsoft.com/office/drawing/2014/main" id="{2BC3AC47-58A0-4E9B-9B15-0481D2EAF8CD}"/>
                </a:ext>
              </a:extLst>
            </p:cNvPr>
            <p:cNvGrpSpPr/>
            <p:nvPr/>
          </p:nvGrpSpPr>
          <p:grpSpPr>
            <a:xfrm>
              <a:off x="4741194" y="4597753"/>
              <a:ext cx="1872730" cy="940092"/>
              <a:chOff x="5038628" y="4633434"/>
              <a:chExt cx="1872730" cy="940092"/>
            </a:xfrm>
          </p:grpSpPr>
          <p:pic>
            <p:nvPicPr>
              <p:cNvPr id="23" name="Picture 6" descr="\\MAGNUM\Projects\Microsoft\Cloud Power FY12\Design\ICONS_PNG\Flexible_Workspace.png">
                <a:extLst>
                  <a:ext uri="{FF2B5EF4-FFF2-40B4-BE49-F238E27FC236}">
                    <a16:creationId xmlns:a16="http://schemas.microsoft.com/office/drawing/2014/main" id="{1514CA10-0FCB-43BE-A3CC-18485F686D42}"/>
                  </a:ext>
                </a:extLst>
              </p:cNvPr>
              <p:cNvPicPr>
                <a:picLocks noChangeAspect="1" noChangeArrowheads="1"/>
              </p:cNvPicPr>
              <p:nvPr/>
            </p:nvPicPr>
            <p:blipFill rotWithShape="1">
              <a:blip r:embed="rId9" cstate="print">
                <a:duotone>
                  <a:prstClr val="black"/>
                  <a:schemeClr val="tx2">
                    <a:tint val="45000"/>
                    <a:satMod val="400000"/>
                  </a:schemeClr>
                </a:duotone>
              </a:blip>
              <a:srcRect r="62596"/>
              <a:stretch/>
            </p:blipFill>
            <p:spPr bwMode="auto">
              <a:xfrm>
                <a:off x="5160679" y="4633434"/>
                <a:ext cx="206494" cy="552071"/>
              </a:xfrm>
              <a:prstGeom prst="rect">
                <a:avLst/>
              </a:prstGeom>
              <a:noFill/>
            </p:spPr>
          </p:pic>
          <p:pic>
            <p:nvPicPr>
              <p:cNvPr id="24" name="Picture 23" descr="\\MAGNUM\Projects\Microsoft\Cloud Power FY12\Design\ICONS_PNG\Application.png">
                <a:extLst>
                  <a:ext uri="{FF2B5EF4-FFF2-40B4-BE49-F238E27FC236}">
                    <a16:creationId xmlns:a16="http://schemas.microsoft.com/office/drawing/2014/main" id="{AC6AB68D-E7D8-4A5D-8CD2-8A8BDA31919E}"/>
                  </a:ext>
                </a:extLst>
              </p:cNvPr>
              <p:cNvPicPr>
                <a:picLocks noChangeAspect="1" noChangeArrowheads="1"/>
              </p:cNvPicPr>
              <p:nvPr/>
            </p:nvPicPr>
            <p:blipFill>
              <a:blip r:embed="rId10" cstate="print">
                <a:duotone>
                  <a:prstClr val="black"/>
                  <a:schemeClr val="tx2">
                    <a:tint val="45000"/>
                    <a:satMod val="400000"/>
                  </a:schemeClr>
                </a:duotone>
              </a:blip>
              <a:srcRect/>
              <a:stretch>
                <a:fillRect/>
              </a:stretch>
            </p:blipFill>
            <p:spPr bwMode="auto">
              <a:xfrm>
                <a:off x="5038628" y="5128872"/>
                <a:ext cx="444654" cy="444654"/>
              </a:xfrm>
              <a:prstGeom prst="rect">
                <a:avLst/>
              </a:prstGeom>
              <a:noFill/>
            </p:spPr>
          </p:pic>
          <p:sp>
            <p:nvSpPr>
              <p:cNvPr id="25" name="TextBox 24">
                <a:extLst>
                  <a:ext uri="{FF2B5EF4-FFF2-40B4-BE49-F238E27FC236}">
                    <a16:creationId xmlns:a16="http://schemas.microsoft.com/office/drawing/2014/main" id="{B1CEEB80-6D25-4C23-BFF7-BD58454791D0}"/>
                  </a:ext>
                </a:extLst>
              </p:cNvPr>
              <p:cNvSpPr txBox="1"/>
              <p:nvPr/>
            </p:nvSpPr>
            <p:spPr>
              <a:xfrm>
                <a:off x="5365754" y="4664210"/>
                <a:ext cx="772621" cy="377242"/>
              </a:xfrm>
              <a:prstGeom prst="rect">
                <a:avLst/>
              </a:prstGeom>
              <a:noFill/>
              <a:effectLst/>
            </p:spPr>
            <p:txBody>
              <a:bodyPr wrap="none" rtlCol="0">
                <a:spAutoFit/>
              </a:bodyPr>
              <a:lstStyle/>
              <a:p>
                <a:pPr marL="0" marR="0" lvl="0" indent="0" algn="l" defTabSz="96971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Users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6" name="TextBox 25">
                <a:extLst>
                  <a:ext uri="{FF2B5EF4-FFF2-40B4-BE49-F238E27FC236}">
                    <a16:creationId xmlns:a16="http://schemas.microsoft.com/office/drawing/2014/main" id="{7DAD5487-761B-4BA2-8BEB-A5A2B9F46F8F}"/>
                  </a:ext>
                </a:extLst>
              </p:cNvPr>
              <p:cNvSpPr txBox="1"/>
              <p:nvPr/>
            </p:nvSpPr>
            <p:spPr>
              <a:xfrm>
                <a:off x="5376998" y="5171381"/>
                <a:ext cx="1534360" cy="377242"/>
              </a:xfrm>
              <a:prstGeom prst="rect">
                <a:avLst/>
              </a:prstGeom>
              <a:noFill/>
              <a:effectLst/>
            </p:spPr>
            <p:txBody>
              <a:bodyPr wrap="none" rtlCol="0">
                <a:spAutoFit/>
              </a:bodyPr>
              <a:lstStyle/>
              <a:p>
                <a:pPr marL="0" marR="0" lvl="0" indent="0" algn="l" defTabSz="96971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Applications</a:t>
                </a:r>
              </a:p>
            </p:txBody>
          </p:sp>
        </p:grpSp>
      </p:grpSp>
      <p:sp>
        <p:nvSpPr>
          <p:cNvPr id="36" name="Freeform 80" descr="Azure File Sync Overview">
            <a:extLst>
              <a:ext uri="{FF2B5EF4-FFF2-40B4-BE49-F238E27FC236}">
                <a16:creationId xmlns:a16="http://schemas.microsoft.com/office/drawing/2014/main" id="{C2053EA9-17B7-4DFB-9B3D-87651515CED0}"/>
              </a:ext>
            </a:extLst>
          </p:cNvPr>
          <p:cNvSpPr>
            <a:spLocks/>
          </p:cNvSpPr>
          <p:nvPr/>
        </p:nvSpPr>
        <p:spPr bwMode="auto">
          <a:xfrm>
            <a:off x="2549177" y="1090163"/>
            <a:ext cx="5082930" cy="2424002"/>
          </a:xfrm>
          <a:custGeom>
            <a:avLst/>
            <a:gdLst>
              <a:gd name="T0" fmla="*/ 0 w 439"/>
              <a:gd name="T1" fmla="*/ 2147483646 h 253"/>
              <a:gd name="T2" fmla="*/ 2147483646 w 439"/>
              <a:gd name="T3" fmla="*/ 2147483646 h 253"/>
              <a:gd name="T4" fmla="*/ 2147483646 w 439"/>
              <a:gd name="T5" fmla="*/ 2147483646 h 253"/>
              <a:gd name="T6" fmla="*/ 2147483646 w 439"/>
              <a:gd name="T7" fmla="*/ 0 h 253"/>
              <a:gd name="T8" fmla="*/ 2147483646 w 439"/>
              <a:gd name="T9" fmla="*/ 2147483646 h 253"/>
              <a:gd name="T10" fmla="*/ 2147483646 w 439"/>
              <a:gd name="T11" fmla="*/ 2147483646 h 253"/>
              <a:gd name="T12" fmla="*/ 2147483646 w 439"/>
              <a:gd name="T13" fmla="*/ 2147483646 h 253"/>
              <a:gd name="T14" fmla="*/ 2147483646 w 439"/>
              <a:gd name="T15" fmla="*/ 2147483646 h 253"/>
              <a:gd name="T16" fmla="*/ 2147483646 w 439"/>
              <a:gd name="T17" fmla="*/ 2147483646 h 253"/>
              <a:gd name="T18" fmla="*/ 2147483646 w 439"/>
              <a:gd name="T19" fmla="*/ 2147483646 h 253"/>
              <a:gd name="T20" fmla="*/ 2147483646 w 439"/>
              <a:gd name="T21" fmla="*/ 2147483646 h 253"/>
              <a:gd name="T22" fmla="*/ 0 w 439"/>
              <a:gd name="T23" fmla="*/ 2147483646 h 2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chemeClr val="accent1"/>
          </a:solidFill>
          <a:ln>
            <a:solidFill>
              <a:schemeClr val="tx1"/>
            </a:solidFill>
          </a:ln>
        </p:spPr>
        <p:txBody>
          <a:bodyPr lIns="91414" tIns="45706" rIns="91414" bIns="45706"/>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S PGothic"/>
              <a:cs typeface="MS PGothic"/>
            </a:endParaRPr>
          </a:p>
        </p:txBody>
      </p:sp>
      <p:pic>
        <p:nvPicPr>
          <p:cNvPr id="37" name="Picture 5" descr="Azure File Sync Overview">
            <a:extLst>
              <a:ext uri="{FF2B5EF4-FFF2-40B4-BE49-F238E27FC236}">
                <a16:creationId xmlns:a16="http://schemas.microsoft.com/office/drawing/2014/main" id="{7173C0F6-8D67-45F7-AEEE-D147FB11272B}"/>
              </a:ext>
            </a:extLst>
          </p:cNvPr>
          <p:cNvPicPr>
            <a:picLocks noChangeAspect="1" noChangeArrowheads="1"/>
          </p:cNvPicPr>
          <p:nvPr/>
        </p:nvPicPr>
        <p:blipFill>
          <a:blip r:embed="rId11" cstate="print">
            <a:lum bright="100000"/>
          </a:blip>
          <a:srcRect/>
          <a:stretch>
            <a:fillRect/>
          </a:stretch>
        </p:blipFill>
        <p:spPr bwMode="auto">
          <a:xfrm>
            <a:off x="4371799" y="2039278"/>
            <a:ext cx="1437686" cy="1577819"/>
          </a:xfrm>
          <a:prstGeom prst="rect">
            <a:avLst/>
          </a:prstGeom>
          <a:noFill/>
        </p:spPr>
      </p:pic>
      <p:sp>
        <p:nvSpPr>
          <p:cNvPr id="38" name="TextBox 37" descr="Azure File Sync Overview">
            <a:extLst>
              <a:ext uri="{FF2B5EF4-FFF2-40B4-BE49-F238E27FC236}">
                <a16:creationId xmlns:a16="http://schemas.microsoft.com/office/drawing/2014/main" id="{281B4166-AAE4-4C16-BE9C-BDE3AF9D7252}"/>
              </a:ext>
            </a:extLst>
          </p:cNvPr>
          <p:cNvSpPr txBox="1"/>
          <p:nvPr/>
        </p:nvSpPr>
        <p:spPr>
          <a:xfrm>
            <a:off x="4725007" y="2668567"/>
            <a:ext cx="770917" cy="646331"/>
          </a:xfrm>
          <a:prstGeom prst="rect">
            <a:avLst/>
          </a:prstGeom>
          <a:noFill/>
        </p:spPr>
        <p:txBody>
          <a:bodyPr wrap="none" rtlCol="0">
            <a:spAutoFit/>
          </a:bodyPr>
          <a:lstStyle/>
          <a:p>
            <a:pPr marL="0" marR="0" lvl="0" indent="0" algn="ctr" defTabSz="95079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File </a:t>
            </a:r>
          </a:p>
          <a:p>
            <a:pPr marL="0" marR="0" lvl="0" indent="0" algn="ctr" defTabSz="95079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Share</a:t>
            </a:r>
          </a:p>
        </p:txBody>
      </p:sp>
      <p:pic>
        <p:nvPicPr>
          <p:cNvPr id="32" name="Graphic 31" descr="Azure File Sync Overview">
            <a:extLst>
              <a:ext uri="{FF2B5EF4-FFF2-40B4-BE49-F238E27FC236}">
                <a16:creationId xmlns:a16="http://schemas.microsoft.com/office/drawing/2014/main" id="{B96F7040-DB41-41B1-BCFF-08EE4B7A101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0899" y="2485407"/>
            <a:ext cx="673421" cy="689450"/>
          </a:xfrm>
          <a:prstGeom prst="rect">
            <a:avLst/>
          </a:prstGeom>
        </p:spPr>
      </p:pic>
      <p:pic>
        <p:nvPicPr>
          <p:cNvPr id="33" name="Graphic 32" descr="Azure File Sync Overview">
            <a:extLst>
              <a:ext uri="{FF2B5EF4-FFF2-40B4-BE49-F238E27FC236}">
                <a16:creationId xmlns:a16="http://schemas.microsoft.com/office/drawing/2014/main" id="{E02A31E0-856D-4F49-B0D2-DED294BEE98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5064" y="2483462"/>
            <a:ext cx="673421" cy="689450"/>
          </a:xfrm>
          <a:prstGeom prst="rect">
            <a:avLst/>
          </a:prstGeom>
        </p:spPr>
      </p:pic>
      <p:cxnSp>
        <p:nvCxnSpPr>
          <p:cNvPr id="34" name="Straight Arrow Connector 33" descr="Azure File Sync Overview">
            <a:extLst>
              <a:ext uri="{FF2B5EF4-FFF2-40B4-BE49-F238E27FC236}">
                <a16:creationId xmlns:a16="http://schemas.microsoft.com/office/drawing/2014/main" id="{ECB9ADA9-DB9B-4C1E-8050-78016CB2AFF9}"/>
              </a:ext>
            </a:extLst>
          </p:cNvPr>
          <p:cNvCxnSpPr>
            <a:cxnSpLocks/>
            <a:stCxn id="33" idx="3"/>
            <a:endCxn id="37" idx="1"/>
          </p:cNvCxnSpPr>
          <p:nvPr/>
        </p:nvCxnSpPr>
        <p:spPr bwMode="auto">
          <a:xfrm>
            <a:off x="3858485" y="2828187"/>
            <a:ext cx="513314" cy="1"/>
          </a:xfrm>
          <a:prstGeom prst="straightConnector1">
            <a:avLst/>
          </a:prstGeom>
          <a:ln w="2857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descr="Azure File Sync Overview">
            <a:extLst>
              <a:ext uri="{FF2B5EF4-FFF2-40B4-BE49-F238E27FC236}">
                <a16:creationId xmlns:a16="http://schemas.microsoft.com/office/drawing/2014/main" id="{DBA26667-5328-448D-913D-F2D656A9C6BF}"/>
              </a:ext>
            </a:extLst>
          </p:cNvPr>
          <p:cNvCxnSpPr>
            <a:cxnSpLocks/>
            <a:stCxn id="32" idx="1"/>
            <a:endCxn id="37" idx="3"/>
          </p:cNvCxnSpPr>
          <p:nvPr/>
        </p:nvCxnSpPr>
        <p:spPr bwMode="auto">
          <a:xfrm flipH="1" flipV="1">
            <a:off x="5809485" y="2828188"/>
            <a:ext cx="431414" cy="1944"/>
          </a:xfrm>
          <a:prstGeom prst="straightConnector1">
            <a:avLst/>
          </a:prstGeom>
          <a:ln w="2857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39" name="Vault" descr="Azure File Sync Overview">
            <a:extLst>
              <a:ext uri="{FF2B5EF4-FFF2-40B4-BE49-F238E27FC236}">
                <a16:creationId xmlns:a16="http://schemas.microsoft.com/office/drawing/2014/main" id="{314E89D7-3207-4316-9043-CF4CE865BAC7}"/>
              </a:ext>
            </a:extLst>
          </p:cNvPr>
          <p:cNvGrpSpPr/>
          <p:nvPr/>
        </p:nvGrpSpPr>
        <p:grpSpPr>
          <a:xfrm>
            <a:off x="3999261" y="1280381"/>
            <a:ext cx="1770998" cy="1051260"/>
            <a:chOff x="7674818" y="1933069"/>
            <a:chExt cx="2455827" cy="1544606"/>
          </a:xfrm>
        </p:grpSpPr>
        <p:pic>
          <p:nvPicPr>
            <p:cNvPr id="40" name="Picture 39">
              <a:extLst>
                <a:ext uri="{FF2B5EF4-FFF2-40B4-BE49-F238E27FC236}">
                  <a16:creationId xmlns:a16="http://schemas.microsoft.com/office/drawing/2014/main" id="{A539FCE5-3CC8-4DE2-A207-BBB935D1C766}"/>
                </a:ext>
              </a:extLst>
            </p:cNvPr>
            <p:cNvPicPr>
              <a:picLocks noChangeAspect="1"/>
            </p:cNvPicPr>
            <p:nvPr/>
          </p:nvPicPr>
          <p:blipFill>
            <a:blip r:embed="rId14">
              <a:extLst>
                <a:ext uri="{BEBA8EAE-BF5A-486C-A8C5-ECC9F3942E4B}">
                  <a14:imgProps xmlns:a14="http://schemas.microsoft.com/office/drawing/2010/main">
                    <a14:imgLayer r:embed="rId15">
                      <a14:imgEffect>
                        <a14:saturation sat="0"/>
                      </a14:imgEffect>
                      <a14:imgEffect>
                        <a14:brightnessContrast bright="40000" contrast="40000"/>
                      </a14:imgEffect>
                    </a14:imgLayer>
                  </a14:imgProps>
                </a:ext>
              </a:extLst>
            </a:blip>
            <a:stretch>
              <a:fillRect/>
            </a:stretch>
          </p:blipFill>
          <p:spPr>
            <a:xfrm>
              <a:off x="8176444" y="1933069"/>
              <a:ext cx="1525901" cy="960443"/>
            </a:xfrm>
            <a:prstGeom prst="rect">
              <a:avLst/>
            </a:prstGeom>
            <a:noFill/>
          </p:spPr>
        </p:pic>
        <p:sp>
          <p:nvSpPr>
            <p:cNvPr id="41" name="TextBox 40">
              <a:extLst>
                <a:ext uri="{FF2B5EF4-FFF2-40B4-BE49-F238E27FC236}">
                  <a16:creationId xmlns:a16="http://schemas.microsoft.com/office/drawing/2014/main" id="{D3C4CBA1-2751-4698-B69A-02469F132D1D}"/>
                </a:ext>
              </a:extLst>
            </p:cNvPr>
            <p:cNvSpPr txBox="1"/>
            <p:nvPr/>
          </p:nvSpPr>
          <p:spPr>
            <a:xfrm>
              <a:off x="7674818" y="2827120"/>
              <a:ext cx="2455827" cy="650555"/>
            </a:xfrm>
            <a:prstGeom prst="rect">
              <a:avLst/>
            </a:prstGeom>
            <a:noFill/>
          </p:spPr>
          <p:txBody>
            <a:bodyPr wrap="none" rtlCol="0">
              <a:spAutoFit/>
            </a:bodyPr>
            <a:lstStyle/>
            <a:p>
              <a:pPr marL="0" marR="0" lvl="0" indent="0" algn="ctr" defTabSz="95060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Azure Backup</a:t>
              </a:r>
            </a:p>
          </p:txBody>
        </p:sp>
      </p:grpSp>
      <p:sp>
        <p:nvSpPr>
          <p:cNvPr id="42" name="TextBox 41" descr="Azure File Sync Overview">
            <a:extLst>
              <a:ext uri="{FF2B5EF4-FFF2-40B4-BE49-F238E27FC236}">
                <a16:creationId xmlns:a16="http://schemas.microsoft.com/office/drawing/2014/main" id="{D067B435-BA21-415C-AC38-32305BD8CAE5}"/>
              </a:ext>
            </a:extLst>
          </p:cNvPr>
          <p:cNvSpPr txBox="1"/>
          <p:nvPr/>
        </p:nvSpPr>
        <p:spPr>
          <a:xfrm>
            <a:off x="9039659" y="1058243"/>
            <a:ext cx="3433157" cy="830997"/>
          </a:xfrm>
          <a:prstGeom prst="rect">
            <a:avLst/>
          </a:prstGeom>
          <a:noFill/>
        </p:spPr>
        <p:txBody>
          <a:bodyPr wrap="square" rtlCol="0">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mj-lt"/>
                <a:cs typeface="Segoe UI" panose="020B0502040204020203" pitchFamily="34" charset="0"/>
              </a:rPr>
              <a:t>Cloud Tiering</a:t>
            </a:r>
          </a:p>
          <a:p>
            <a:pPr marL="342834" marR="0" lvl="0" indent="-342834" algn="l" defTabSz="95097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srgbClr val="0078D4"/>
              </a:solidFill>
              <a:effectLst/>
              <a:uLnTx/>
              <a:uFillTx/>
              <a:latin typeface="+mj-lt"/>
              <a:cs typeface="Segoe UI" panose="020B0502040204020203" pitchFamily="34" charset="0"/>
            </a:endParaRPr>
          </a:p>
        </p:txBody>
      </p:sp>
      <p:sp>
        <p:nvSpPr>
          <p:cNvPr id="43" name="TextBox 42" descr="Azure File Sync Overview">
            <a:extLst>
              <a:ext uri="{FF2B5EF4-FFF2-40B4-BE49-F238E27FC236}">
                <a16:creationId xmlns:a16="http://schemas.microsoft.com/office/drawing/2014/main" id="{3A9424B8-AF2A-431E-A750-8B5E5C3009F9}"/>
              </a:ext>
            </a:extLst>
          </p:cNvPr>
          <p:cNvSpPr txBox="1"/>
          <p:nvPr/>
        </p:nvSpPr>
        <p:spPr>
          <a:xfrm>
            <a:off x="9039658" y="2134731"/>
            <a:ext cx="3433157" cy="830997"/>
          </a:xfrm>
          <a:prstGeom prst="rect">
            <a:avLst/>
          </a:prstGeom>
          <a:noFill/>
        </p:spPr>
        <p:txBody>
          <a:bodyPr wrap="square" rtlCol="0">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mj-lt"/>
                <a:ea typeface="+mn-ea"/>
                <a:cs typeface="Segoe UI" panose="020B0502040204020203" pitchFamily="34" charset="0"/>
              </a:rPr>
              <a:t>Multi-site Sync</a:t>
            </a:r>
          </a:p>
          <a:p>
            <a:pPr marL="342834" marR="0" lvl="0" indent="-342834" algn="l" defTabSz="95097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srgbClr val="0078D4"/>
              </a:solidFill>
              <a:effectLst/>
              <a:uLnTx/>
              <a:uFillTx/>
              <a:latin typeface="+mj-lt"/>
              <a:ea typeface="+mn-ea"/>
              <a:cs typeface="Segoe UI" panose="020B0502040204020203" pitchFamily="34" charset="0"/>
            </a:endParaRPr>
          </a:p>
        </p:txBody>
      </p:sp>
      <p:sp>
        <p:nvSpPr>
          <p:cNvPr id="44" name="TextBox 43" descr="Azure File Sync Overview">
            <a:extLst>
              <a:ext uri="{FF2B5EF4-FFF2-40B4-BE49-F238E27FC236}">
                <a16:creationId xmlns:a16="http://schemas.microsoft.com/office/drawing/2014/main" id="{0F6321B8-D8BB-4786-ADA7-445BC832A7F4}"/>
              </a:ext>
            </a:extLst>
          </p:cNvPr>
          <p:cNvSpPr txBox="1"/>
          <p:nvPr/>
        </p:nvSpPr>
        <p:spPr>
          <a:xfrm>
            <a:off x="9039658" y="2654794"/>
            <a:ext cx="3433157" cy="830997"/>
          </a:xfrm>
          <a:prstGeom prst="rect">
            <a:avLst/>
          </a:prstGeom>
          <a:noFill/>
        </p:spPr>
        <p:txBody>
          <a:bodyPr wrap="square" rtlCol="0">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mj-lt"/>
                <a:ea typeface="+mn-ea"/>
                <a:cs typeface="Segoe UI" panose="020B0502040204020203" pitchFamily="34" charset="0"/>
              </a:rPr>
              <a:t>Cloud Backup</a:t>
            </a:r>
          </a:p>
          <a:p>
            <a:pPr marL="342834" marR="0" lvl="0" indent="-342834" algn="l" defTabSz="95097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srgbClr val="0078D4"/>
              </a:solidFill>
              <a:effectLst/>
              <a:uLnTx/>
              <a:uFillTx/>
              <a:latin typeface="+mj-lt"/>
              <a:ea typeface="+mn-ea"/>
              <a:cs typeface="Segoe UI" panose="020B0502040204020203" pitchFamily="34" charset="0"/>
            </a:endParaRPr>
          </a:p>
        </p:txBody>
      </p:sp>
      <p:sp>
        <p:nvSpPr>
          <p:cNvPr id="45" name="TextBox 44" descr="Azure File Sync Overview">
            <a:extLst>
              <a:ext uri="{FF2B5EF4-FFF2-40B4-BE49-F238E27FC236}">
                <a16:creationId xmlns:a16="http://schemas.microsoft.com/office/drawing/2014/main" id="{9505AEF1-E69A-4835-8D61-5378D4A739CE}"/>
              </a:ext>
            </a:extLst>
          </p:cNvPr>
          <p:cNvSpPr txBox="1"/>
          <p:nvPr/>
        </p:nvSpPr>
        <p:spPr>
          <a:xfrm>
            <a:off x="9034791" y="1578306"/>
            <a:ext cx="3433157" cy="830997"/>
          </a:xfrm>
          <a:prstGeom prst="rect">
            <a:avLst/>
          </a:prstGeom>
          <a:noFill/>
        </p:spPr>
        <p:txBody>
          <a:bodyPr wrap="square" rtlCol="0">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mj-lt"/>
                <a:ea typeface="+mn-ea"/>
                <a:cs typeface="Segoe UI" panose="020B0502040204020203" pitchFamily="34" charset="0"/>
              </a:rPr>
              <a:t>Cloud Access</a:t>
            </a:r>
          </a:p>
          <a:p>
            <a:pPr marL="342834" marR="0" lvl="0" indent="-342834" algn="l" defTabSz="95097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srgbClr val="0078D4"/>
              </a:solidFill>
              <a:effectLst/>
              <a:uLnTx/>
              <a:uFillTx/>
              <a:latin typeface="+mj-lt"/>
              <a:ea typeface="+mn-ea"/>
              <a:cs typeface="Segoe UI" panose="020B0502040204020203" pitchFamily="34" charset="0"/>
            </a:endParaRPr>
          </a:p>
        </p:txBody>
      </p:sp>
      <p:sp>
        <p:nvSpPr>
          <p:cNvPr id="46" name="TextBox 45" descr="Azure File Sync Overview">
            <a:extLst>
              <a:ext uri="{FF2B5EF4-FFF2-40B4-BE49-F238E27FC236}">
                <a16:creationId xmlns:a16="http://schemas.microsoft.com/office/drawing/2014/main" id="{4EF0BF90-908A-401A-B67F-52B503A846A6}"/>
              </a:ext>
            </a:extLst>
          </p:cNvPr>
          <p:cNvSpPr txBox="1"/>
          <p:nvPr/>
        </p:nvSpPr>
        <p:spPr>
          <a:xfrm>
            <a:off x="9049574" y="3174857"/>
            <a:ext cx="3433157" cy="830997"/>
          </a:xfrm>
          <a:prstGeom prst="rect">
            <a:avLst/>
          </a:prstGeom>
          <a:noFill/>
        </p:spPr>
        <p:txBody>
          <a:bodyPr wrap="square" rtlCol="0">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mj-lt"/>
                <a:ea typeface="+mn-ea"/>
                <a:cs typeface="Segoe UI" panose="020B0502040204020203" pitchFamily="34" charset="0"/>
              </a:rPr>
              <a:t>Rapid File Server DR</a:t>
            </a:r>
          </a:p>
          <a:p>
            <a:pPr marL="342834" marR="0" lvl="0" indent="-342834" algn="l" defTabSz="95097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srgbClr val="0078D4"/>
              </a:solidFill>
              <a:effectLst/>
              <a:uLnTx/>
              <a:uFillTx/>
              <a:latin typeface="+mj-lt"/>
              <a:ea typeface="+mn-ea"/>
              <a:cs typeface="Segoe UI" panose="020B0502040204020203" pitchFamily="34" charset="0"/>
            </a:endParaRPr>
          </a:p>
        </p:txBody>
      </p:sp>
      <p:sp>
        <p:nvSpPr>
          <p:cNvPr id="52" name="TextBox 51" descr="Azure File Sync Overview">
            <a:extLst>
              <a:ext uri="{FF2B5EF4-FFF2-40B4-BE49-F238E27FC236}">
                <a16:creationId xmlns:a16="http://schemas.microsoft.com/office/drawing/2014/main" id="{E6C21626-38F6-472A-8CDB-6BB77F309917}"/>
              </a:ext>
            </a:extLst>
          </p:cNvPr>
          <p:cNvSpPr txBox="1"/>
          <p:nvPr/>
        </p:nvSpPr>
        <p:spPr>
          <a:xfrm>
            <a:off x="8893782" y="5703132"/>
            <a:ext cx="2290756" cy="707886"/>
          </a:xfrm>
          <a:prstGeom prst="rect">
            <a:avLst/>
          </a:prstGeom>
          <a:noFill/>
        </p:spPr>
        <p:txBody>
          <a:bodyPr wrap="none" rtlCol="0">
            <a:spAutoFit/>
          </a:bodyPr>
          <a:lstStyle/>
          <a:p>
            <a:pPr marL="0" marR="0" lvl="0" indent="0" algn="ctr" defTabSz="96971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File Sync Server 3</a:t>
            </a:r>
            <a:br>
              <a:rPr kumimoji="0" lang="en-US" sz="2000" b="1" i="0" u="none" strike="noStrike" kern="1200" cap="none" spc="0" normalizeH="0" baseline="0" noProof="0" dirty="0">
                <a:ln>
                  <a:noFill/>
                </a:ln>
                <a:solidFill>
                  <a:srgbClr val="000000"/>
                </a:solidFill>
                <a:effectLst/>
                <a:uLnTx/>
                <a:uFillTx/>
                <a:latin typeface="Segoe UI"/>
                <a:ea typeface="+mn-ea"/>
                <a:cs typeface="+mn-cs"/>
              </a:rPr>
            </a:br>
            <a:r>
              <a:rPr kumimoji="0" lang="en-US" sz="2000" b="1" i="0" u="none" strike="noStrike" kern="1200" cap="none" spc="0" normalizeH="0" baseline="0" noProof="0" dirty="0">
                <a:ln>
                  <a:noFill/>
                </a:ln>
                <a:solidFill>
                  <a:srgbClr val="000000"/>
                </a:solidFill>
                <a:effectLst/>
                <a:uLnTx/>
                <a:uFillTx/>
                <a:latin typeface="Segoe UI"/>
                <a:ea typeface="+mn-ea"/>
                <a:cs typeface="+mn-cs"/>
              </a:rPr>
              <a:t>Edinburgh</a:t>
            </a:r>
          </a:p>
        </p:txBody>
      </p:sp>
      <p:pic>
        <p:nvPicPr>
          <p:cNvPr id="53" name="Picture 52" descr="Azure File Sync Overview">
            <a:extLst>
              <a:ext uri="{FF2B5EF4-FFF2-40B4-BE49-F238E27FC236}">
                <a16:creationId xmlns:a16="http://schemas.microsoft.com/office/drawing/2014/main" id="{77C664D9-8F5C-4046-83C2-04788DBEB72F}"/>
              </a:ext>
            </a:extLst>
          </p:cNvPr>
          <p:cNvPicPr>
            <a:picLocks noChangeAspect="1"/>
          </p:cNvPicPr>
          <p:nvPr/>
        </p:nvPicPr>
        <p:blipFill>
          <a:blip r:embed="rId16"/>
          <a:stretch>
            <a:fillRect/>
          </a:stretch>
        </p:blipFill>
        <p:spPr>
          <a:xfrm>
            <a:off x="9789572" y="4903489"/>
            <a:ext cx="186194" cy="192767"/>
          </a:xfrm>
          <a:prstGeom prst="rect">
            <a:avLst/>
          </a:prstGeom>
        </p:spPr>
      </p:pic>
      <p:cxnSp>
        <p:nvCxnSpPr>
          <p:cNvPr id="54" name="Sync: New York" descr="Azure File Sync Overview">
            <a:extLst>
              <a:ext uri="{FF2B5EF4-FFF2-40B4-BE49-F238E27FC236}">
                <a16:creationId xmlns:a16="http://schemas.microsoft.com/office/drawing/2014/main" id="{29C53FF3-CACA-4B69-A701-008671CFB708}"/>
              </a:ext>
            </a:extLst>
          </p:cNvPr>
          <p:cNvCxnSpPr>
            <a:cxnSpLocks/>
          </p:cNvCxnSpPr>
          <p:nvPr/>
        </p:nvCxnSpPr>
        <p:spPr>
          <a:xfrm flipH="1" flipV="1">
            <a:off x="7345735" y="3263565"/>
            <a:ext cx="2107917" cy="1355672"/>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76" name="server" descr="Azure File Sync Overview">
            <a:extLst>
              <a:ext uri="{FF2B5EF4-FFF2-40B4-BE49-F238E27FC236}">
                <a16:creationId xmlns:a16="http://schemas.microsoft.com/office/drawing/2014/main" id="{8C887F02-3949-429C-BD2F-AD0E98D7F113}"/>
              </a:ext>
            </a:extLst>
          </p:cNvPr>
          <p:cNvSpPr>
            <a:spLocks noChangeAspect="1" noEditPoints="1"/>
          </p:cNvSpPr>
          <p:nvPr/>
        </p:nvSpPr>
        <p:spPr bwMode="auto">
          <a:xfrm>
            <a:off x="2811058" y="4822007"/>
            <a:ext cx="444716" cy="84468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7" name="server" descr="Azure File Sync Overview">
            <a:extLst>
              <a:ext uri="{FF2B5EF4-FFF2-40B4-BE49-F238E27FC236}">
                <a16:creationId xmlns:a16="http://schemas.microsoft.com/office/drawing/2014/main" id="{F7F9E132-5DDF-410C-BF9C-4B1609000DAE}"/>
              </a:ext>
            </a:extLst>
          </p:cNvPr>
          <p:cNvSpPr>
            <a:spLocks noChangeAspect="1" noEditPoints="1"/>
          </p:cNvSpPr>
          <p:nvPr/>
        </p:nvSpPr>
        <p:spPr bwMode="auto">
          <a:xfrm>
            <a:off x="9660311" y="4619237"/>
            <a:ext cx="444716" cy="84468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8" name="server" descr="Azure File Sync Overview">
            <a:extLst>
              <a:ext uri="{FF2B5EF4-FFF2-40B4-BE49-F238E27FC236}">
                <a16:creationId xmlns:a16="http://schemas.microsoft.com/office/drawing/2014/main" id="{6B284825-58F0-4011-8991-B097E741A188}"/>
              </a:ext>
            </a:extLst>
          </p:cNvPr>
          <p:cNvSpPr>
            <a:spLocks noChangeAspect="1" noEditPoints="1"/>
          </p:cNvSpPr>
          <p:nvPr/>
        </p:nvSpPr>
        <p:spPr bwMode="auto">
          <a:xfrm>
            <a:off x="2811058" y="4822007"/>
            <a:ext cx="444716" cy="84468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79" name="Picture 78" descr="Azure File Sync Overview">
            <a:extLst>
              <a:ext uri="{FF2B5EF4-FFF2-40B4-BE49-F238E27FC236}">
                <a16:creationId xmlns:a16="http://schemas.microsoft.com/office/drawing/2014/main" id="{7A011985-D1B0-4008-86D3-BFDB6ED08054}"/>
              </a:ext>
            </a:extLst>
          </p:cNvPr>
          <p:cNvPicPr>
            <a:picLocks noChangeAspect="1"/>
          </p:cNvPicPr>
          <p:nvPr/>
        </p:nvPicPr>
        <p:blipFill>
          <a:blip r:embed="rId16"/>
          <a:stretch>
            <a:fillRect/>
          </a:stretch>
        </p:blipFill>
        <p:spPr>
          <a:xfrm>
            <a:off x="2935128" y="5091257"/>
            <a:ext cx="186194" cy="192767"/>
          </a:xfrm>
          <a:prstGeom prst="rect">
            <a:avLst/>
          </a:prstGeom>
        </p:spPr>
      </p:pic>
      <p:pic>
        <p:nvPicPr>
          <p:cNvPr id="80" name="Picture 79" descr="Azure File Sync Overview">
            <a:extLst>
              <a:ext uri="{FF2B5EF4-FFF2-40B4-BE49-F238E27FC236}">
                <a16:creationId xmlns:a16="http://schemas.microsoft.com/office/drawing/2014/main" id="{1844BD5F-D9EE-4F4F-97E6-B932DD057121}"/>
              </a:ext>
            </a:extLst>
          </p:cNvPr>
          <p:cNvPicPr>
            <a:picLocks noChangeAspect="1"/>
          </p:cNvPicPr>
          <p:nvPr/>
        </p:nvPicPr>
        <p:blipFill>
          <a:blip r:embed="rId16"/>
          <a:stretch>
            <a:fillRect/>
          </a:stretch>
        </p:blipFill>
        <p:spPr>
          <a:xfrm>
            <a:off x="7460371" y="4870724"/>
            <a:ext cx="186194" cy="192767"/>
          </a:xfrm>
          <a:prstGeom prst="rect">
            <a:avLst/>
          </a:prstGeom>
        </p:spPr>
      </p:pic>
      <p:sp>
        <p:nvSpPr>
          <p:cNvPr id="49" name="&quot;Not Allowed&quot; Symbol 48" descr="Azure File Sync Overview">
            <a:extLst>
              <a:ext uri="{FF2B5EF4-FFF2-40B4-BE49-F238E27FC236}">
                <a16:creationId xmlns:a16="http://schemas.microsoft.com/office/drawing/2014/main" id="{D2818AF3-C168-42A8-9E3A-B415AA2E63C2}"/>
              </a:ext>
            </a:extLst>
          </p:cNvPr>
          <p:cNvSpPr/>
          <p:nvPr/>
        </p:nvSpPr>
        <p:spPr>
          <a:xfrm>
            <a:off x="7092757" y="4517692"/>
            <a:ext cx="914400" cy="91440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C37F5341-27A3-4BBB-9C43-D5EFE9323663}"/>
              </a:ext>
            </a:extLst>
          </p:cNvPr>
          <p:cNvSpPr txBox="1"/>
          <p:nvPr/>
        </p:nvSpPr>
        <p:spPr>
          <a:xfrm>
            <a:off x="6112764" y="2855214"/>
            <a:ext cx="914400" cy="914400"/>
          </a:xfrm>
          <a:prstGeom prst="rect">
            <a:avLst/>
          </a:prstGeom>
          <a:noFill/>
        </p:spPr>
        <p:txBody>
          <a:bodyPr wrap="square" rtlCol="0">
            <a:spAutoFit/>
          </a:bodyPr>
          <a:lstStyle/>
          <a:p>
            <a:endParaRPr lang="en-GB" dirty="0"/>
          </a:p>
        </p:txBody>
      </p:sp>
      <p:sp>
        <p:nvSpPr>
          <p:cNvPr id="5" name="TextBox 4">
            <a:extLst>
              <a:ext uri="{FF2B5EF4-FFF2-40B4-BE49-F238E27FC236}">
                <a16:creationId xmlns:a16="http://schemas.microsoft.com/office/drawing/2014/main" id="{638C7FB2-2791-4809-95DC-56D43E6883AB}"/>
              </a:ext>
            </a:extLst>
          </p:cNvPr>
          <p:cNvSpPr txBox="1"/>
          <p:nvPr/>
        </p:nvSpPr>
        <p:spPr>
          <a:xfrm>
            <a:off x="397050" y="220566"/>
            <a:ext cx="2938433" cy="646331"/>
          </a:xfrm>
          <a:prstGeom prst="rect">
            <a:avLst/>
          </a:prstGeom>
          <a:noFill/>
        </p:spPr>
        <p:txBody>
          <a:bodyPr wrap="none" rtlCol="0">
            <a:spAutoFit/>
          </a:bodyPr>
          <a:lstStyle/>
          <a:p>
            <a:r>
              <a:rPr lang="en-GB" sz="3600" dirty="0">
                <a:latin typeface="Calibri Light (Headings)"/>
              </a:rPr>
              <a:t>Azure File Sync</a:t>
            </a:r>
          </a:p>
        </p:txBody>
      </p:sp>
    </p:spTree>
    <p:extLst>
      <p:ext uri="{BB962C8B-B14F-4D97-AF65-F5344CB8AC3E}">
        <p14:creationId xmlns:p14="http://schemas.microsoft.com/office/powerpoint/2010/main" val="330851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6" grpId="0"/>
      <p:bldP spid="36" grpId="0" animBg="1"/>
      <p:bldP spid="38" grpId="0"/>
      <p:bldP spid="42" grpId="0"/>
      <p:bldP spid="43" grpId="0"/>
      <p:bldP spid="44" grpId="0"/>
      <p:bldP spid="45" grpId="0"/>
      <p:bldP spid="46" grpId="0"/>
      <p:bldP spid="52" grpId="0"/>
      <p:bldP spid="77" grpId="0" animBg="1"/>
      <p:bldP spid="4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https://us-api.asm.skype.com/v1/objects/0-cus-d9-12e3b70766cb5809f1d314c14e3ded12/views/imgpsh_mobile_save">
            <a:extLst>
              <a:ext uri="{FF2B5EF4-FFF2-40B4-BE49-F238E27FC236}">
                <a16:creationId xmlns:a16="http://schemas.microsoft.com/office/drawing/2014/main" id="{82E65FEE-61AC-424B-8C61-30905D8ED9DA}"/>
              </a:ext>
            </a:extLst>
          </p:cNvPr>
          <p:cNvSpPr>
            <a:spLocks noChangeAspect="1" noChangeArrowheads="1"/>
          </p:cNvSpPr>
          <p:nvPr/>
        </p:nvSpPr>
        <p:spPr bwMode="auto">
          <a:xfrm>
            <a:off x="1457325" y="933450"/>
            <a:ext cx="9277350" cy="4991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4109E3E7-A529-436B-A746-6774869372A9}"/>
              </a:ext>
            </a:extLst>
          </p:cNvPr>
          <p:cNvSpPr/>
          <p:nvPr/>
        </p:nvSpPr>
        <p:spPr>
          <a:xfrm>
            <a:off x="2397457" y="3282834"/>
            <a:ext cx="6451268" cy="36394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99E70A10-6401-4BD6-96DC-E9E7227A8513}"/>
              </a:ext>
            </a:extLst>
          </p:cNvPr>
          <p:cNvSpPr/>
          <p:nvPr/>
        </p:nvSpPr>
        <p:spPr>
          <a:xfrm>
            <a:off x="5975614" y="3247027"/>
            <a:ext cx="24077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B8B9BC3-B738-4B90-BC3C-73F33CBE27CE}"/>
              </a:ext>
            </a:extLst>
          </p:cNvPr>
          <p:cNvSpPr/>
          <p:nvPr/>
        </p:nvSpPr>
        <p:spPr>
          <a:xfrm>
            <a:off x="5975614" y="3247027"/>
            <a:ext cx="24077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A36E208-6A91-47FA-9451-64C8AFC6F55C}"/>
              </a:ext>
            </a:extLst>
          </p:cNvPr>
          <p:cNvSpPr txBox="1"/>
          <p:nvPr/>
        </p:nvSpPr>
        <p:spPr>
          <a:xfrm rot="20832837">
            <a:off x="3167046" y="1206571"/>
            <a:ext cx="5537093" cy="36317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500" b="1" i="0" u="none" strike="noStrike" kern="1200" cap="none" spc="0" normalizeH="0" baseline="0" noProof="0" dirty="0">
                <a:ln w="22225">
                  <a:solidFill>
                    <a:srgbClr val="00A3DA"/>
                  </a:solidFill>
                  <a:prstDash val="solid"/>
                </a:ln>
                <a:solidFill>
                  <a:srgbClr val="00A3DA">
                    <a:lumMod val="40000"/>
                    <a:lumOff val="60000"/>
                  </a:srgbClr>
                </a:solidFill>
                <a:effectLst/>
                <a:uLnTx/>
                <a:uFillTx/>
                <a:latin typeface="Bangers" panose="00000500000000000000" pitchFamily="2" charset="0"/>
                <a:ea typeface="+mn-ea"/>
                <a:cs typeface="+mn-cs"/>
              </a:rPr>
              <a:t>Keeping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500" b="1" i="0" u="none" strike="noStrike" kern="1200" cap="none" spc="0" normalizeH="0" baseline="0" noProof="0" dirty="0">
                <a:ln w="22225">
                  <a:solidFill>
                    <a:srgbClr val="00A3DA"/>
                  </a:solidFill>
                  <a:prstDash val="solid"/>
                </a:ln>
                <a:solidFill>
                  <a:srgbClr val="00A3DA">
                    <a:lumMod val="40000"/>
                    <a:lumOff val="60000"/>
                  </a:srgbClr>
                </a:solidFill>
                <a:effectLst/>
                <a:uLnTx/>
                <a:uFillTx/>
                <a:latin typeface="Bangers" panose="00000500000000000000" pitchFamily="2" charset="0"/>
                <a:ea typeface="+mn-ea"/>
                <a:cs typeface="+mn-cs"/>
              </a:rPr>
              <a:t>up</a:t>
            </a:r>
            <a:r>
              <a:rPr kumimoji="0" lang="en-GB" sz="11500" b="1" i="0" u="none" strike="noStrike" kern="1200" cap="none" spc="0" normalizeH="0" noProof="0" dirty="0">
                <a:ln w="22225">
                  <a:solidFill>
                    <a:srgbClr val="00A3DA"/>
                  </a:solidFill>
                  <a:prstDash val="solid"/>
                </a:ln>
                <a:solidFill>
                  <a:srgbClr val="00A3DA">
                    <a:lumMod val="40000"/>
                    <a:lumOff val="60000"/>
                  </a:srgbClr>
                </a:solidFill>
                <a:effectLst/>
                <a:uLnTx/>
                <a:uFillTx/>
                <a:latin typeface="Bangers" panose="00000500000000000000" pitchFamily="2" charset="0"/>
                <a:ea typeface="+mn-ea"/>
                <a:cs typeface="+mn-cs"/>
              </a:rPr>
              <a:t> to date</a:t>
            </a:r>
            <a:endParaRPr kumimoji="0" lang="en-GB" sz="11500" b="1" i="0" u="none" strike="noStrike" kern="1200" cap="none" spc="0" normalizeH="0" baseline="0" noProof="0" dirty="0">
              <a:ln w="22225">
                <a:solidFill>
                  <a:srgbClr val="00A3DA"/>
                </a:solidFill>
                <a:prstDash val="solid"/>
              </a:ln>
              <a:solidFill>
                <a:srgbClr val="00A3DA">
                  <a:lumMod val="40000"/>
                  <a:lumOff val="60000"/>
                </a:srgbClr>
              </a:solidFill>
              <a:effectLst/>
              <a:uLnTx/>
              <a:uFillTx/>
              <a:latin typeface="Bangers" panose="00000500000000000000" pitchFamily="2" charset="0"/>
              <a:ea typeface="+mn-ea"/>
              <a:cs typeface="+mn-cs"/>
            </a:endParaRPr>
          </a:p>
        </p:txBody>
      </p:sp>
    </p:spTree>
    <p:extLst>
      <p:ext uri="{BB962C8B-B14F-4D97-AF65-F5344CB8AC3E}">
        <p14:creationId xmlns:p14="http://schemas.microsoft.com/office/powerpoint/2010/main" val="3301199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50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C40074-9DBD-4F5E-8683-8C35C4F09744}"/>
              </a:ext>
            </a:extLst>
          </p:cNvPr>
          <p:cNvSpPr txBox="1"/>
          <p:nvPr/>
        </p:nvSpPr>
        <p:spPr>
          <a:xfrm>
            <a:off x="229456" y="297950"/>
            <a:ext cx="11733088"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Scotland is the home of… </a:t>
            </a:r>
          </a:p>
        </p:txBody>
      </p:sp>
      <p:pic>
        <p:nvPicPr>
          <p:cNvPr id="3" name="Picture 2" descr="See the source image">
            <a:extLst>
              <a:ext uri="{FF2B5EF4-FFF2-40B4-BE49-F238E27FC236}">
                <a16:creationId xmlns:a16="http://schemas.microsoft.com/office/drawing/2014/main" id="{0A0D8E44-6602-498B-9688-2836C1486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663" y="1057299"/>
            <a:ext cx="8061846" cy="53745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08B64ED-2A60-4A80-8288-F6B0A3661F26}"/>
              </a:ext>
            </a:extLst>
          </p:cNvPr>
          <p:cNvSpPr/>
          <p:nvPr/>
        </p:nvSpPr>
        <p:spPr>
          <a:xfrm>
            <a:off x="8962613" y="5723977"/>
            <a:ext cx="2601994" cy="70788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1A1A1A"/>
                </a:solidFill>
                <a:effectLst/>
                <a:uLnTx/>
                <a:uFillTx/>
                <a:latin typeface="Segoe UI Semibold"/>
                <a:ea typeface="+mn-ea"/>
                <a:cs typeface="+mn-cs"/>
              </a:rPr>
              <a:t>ptarmigan</a:t>
            </a:r>
          </a:p>
        </p:txBody>
      </p:sp>
      <p:grpSp>
        <p:nvGrpSpPr>
          <p:cNvPr id="5" name="Group 4">
            <a:extLst>
              <a:ext uri="{FF2B5EF4-FFF2-40B4-BE49-F238E27FC236}">
                <a16:creationId xmlns:a16="http://schemas.microsoft.com/office/drawing/2014/main" id="{246B84C4-2732-428A-A04B-C05D5A587F62}"/>
              </a:ext>
            </a:extLst>
          </p:cNvPr>
          <p:cNvGrpSpPr/>
          <p:nvPr/>
        </p:nvGrpSpPr>
        <p:grpSpPr>
          <a:xfrm>
            <a:off x="0" y="6494753"/>
            <a:ext cx="12192000" cy="472960"/>
            <a:chOff x="0" y="6494753"/>
            <a:chExt cx="12192000" cy="472960"/>
          </a:xfrm>
        </p:grpSpPr>
        <p:sp>
          <p:nvSpPr>
            <p:cNvPr id="6" name="Rectangle 5">
              <a:extLst>
                <a:ext uri="{FF2B5EF4-FFF2-40B4-BE49-F238E27FC236}">
                  <a16:creationId xmlns:a16="http://schemas.microsoft.com/office/drawing/2014/main" id="{120D9766-A913-4F0A-B5A0-422D2A4EDFA1}"/>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42AB897-DAE6-481F-875D-3C25C1E3584C}"/>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a:solidFill>
                    <a:schemeClr val="bg1"/>
                  </a:solidFill>
                  <a:latin typeface="Segoe UI Semibold" charset="0"/>
                </a:rPr>
                <a:t>Microsoft Azure    </a:t>
              </a:r>
              <a:r>
                <a:rPr lang="en-US" sz="1100" b="0" i="0" kern="0" spc="-20" baseline="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a:solidFill>
                  <a:schemeClr val="bg1"/>
                </a:solidFill>
              </a:endParaRPr>
            </a:p>
          </p:txBody>
        </p:sp>
      </p:grpSp>
    </p:spTree>
    <p:extLst>
      <p:ext uri="{BB962C8B-B14F-4D97-AF65-F5344CB8AC3E}">
        <p14:creationId xmlns:p14="http://schemas.microsoft.com/office/powerpoint/2010/main" val="2085066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408B-C066-4967-ACDC-B300A6E9DB1D}"/>
              </a:ext>
            </a:extLst>
          </p:cNvPr>
          <p:cNvSpPr>
            <a:spLocks noGrp="1"/>
          </p:cNvSpPr>
          <p:nvPr>
            <p:ph type="title"/>
          </p:nvPr>
        </p:nvSpPr>
        <p:spPr/>
        <p:txBody>
          <a:bodyPr/>
          <a:lstStyle/>
          <a:p>
            <a:endParaRPr lang="en-US" b="1"/>
          </a:p>
        </p:txBody>
      </p:sp>
      <p:sp>
        <p:nvSpPr>
          <p:cNvPr id="6" name="Freeform: Shape 5">
            <a:extLst>
              <a:ext uri="{FF2B5EF4-FFF2-40B4-BE49-F238E27FC236}">
                <a16:creationId xmlns:a16="http://schemas.microsoft.com/office/drawing/2014/main" id="{A3E9758C-822D-4DBE-B090-BC78B429F432}"/>
              </a:ext>
            </a:extLst>
          </p:cNvPr>
          <p:cNvSpPr/>
          <p:nvPr/>
        </p:nvSpPr>
        <p:spPr>
          <a:xfrm>
            <a:off x="10112102" y="1896766"/>
            <a:ext cx="1681970" cy="1681970"/>
          </a:xfrm>
          <a:custGeom>
            <a:avLst/>
            <a:gdLst>
              <a:gd name="connsiteX0" fmla="*/ 0 w 1715697"/>
              <a:gd name="connsiteY0" fmla="*/ 0 h 1715697"/>
              <a:gd name="connsiteX1" fmla="*/ 1715697 w 1715697"/>
              <a:gd name="connsiteY1" fmla="*/ 0 h 1715697"/>
              <a:gd name="connsiteX2" fmla="*/ 1715697 w 1715697"/>
              <a:gd name="connsiteY2" fmla="*/ 1715697 h 1715697"/>
              <a:gd name="connsiteX3" fmla="*/ 0 w 1715697"/>
              <a:gd name="connsiteY3" fmla="*/ 1715697 h 1715697"/>
              <a:gd name="connsiteX4" fmla="*/ 0 w 1715697"/>
              <a:gd name="connsiteY4" fmla="*/ 0 h 171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697" h="1715697">
                <a:moveTo>
                  <a:pt x="0" y="0"/>
                </a:moveTo>
                <a:lnTo>
                  <a:pt x="1715697" y="0"/>
                </a:lnTo>
                <a:lnTo>
                  <a:pt x="1715697" y="1715697"/>
                </a:lnTo>
                <a:lnTo>
                  <a:pt x="0" y="17156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26" tIns="31126" rIns="31126" bIns="31126" numCol="1" spcCol="1270" anchor="ctr" anchorCtr="0">
            <a:noAutofit/>
          </a:bodyPr>
          <a:lstStyle/>
          <a:p>
            <a:pPr marL="0" marR="0" lvl="0" indent="0" algn="ctr" defTabSz="1089358" rtl="0" eaLnBrk="1" fontAlgn="auto" latinLnBrk="0" hangingPunct="1">
              <a:lnSpc>
                <a:spcPct val="90000"/>
              </a:lnSpc>
              <a:spcBef>
                <a:spcPct val="0"/>
              </a:spcBef>
              <a:spcAft>
                <a:spcPct val="35000"/>
              </a:spcAft>
              <a:buClrTx/>
              <a:buSzTx/>
              <a:buFontTx/>
              <a:buNone/>
              <a:tabLst/>
              <a:defRPr/>
            </a:pPr>
            <a:r>
              <a:rPr kumimoji="0" lang="en-US" sz="2451" b="0" i="0" u="none" strike="noStrike" kern="1200" cap="none" spc="0" normalizeH="0" baseline="0" noProof="0">
                <a:ln>
                  <a:noFill/>
                </a:ln>
                <a:solidFill>
                  <a:srgbClr val="1A1A1A">
                    <a:lumMod val="75000"/>
                    <a:lumOff val="25000"/>
                  </a:srgbClr>
                </a:solidFill>
                <a:effectLst/>
                <a:uLnTx/>
                <a:uFillTx/>
                <a:latin typeface="Segoe UI"/>
                <a:ea typeface="+mn-ea"/>
                <a:cs typeface="+mn-cs"/>
              </a:rPr>
              <a:t>Assess Updates</a:t>
            </a:r>
          </a:p>
        </p:txBody>
      </p:sp>
      <p:sp>
        <p:nvSpPr>
          <p:cNvPr id="7" name="Arrow: Circular 6">
            <a:extLst>
              <a:ext uri="{FF2B5EF4-FFF2-40B4-BE49-F238E27FC236}">
                <a16:creationId xmlns:a16="http://schemas.microsoft.com/office/drawing/2014/main" id="{710A44E2-C12E-4F60-8053-AC834FBE4087}"/>
              </a:ext>
            </a:extLst>
          </p:cNvPr>
          <p:cNvSpPr/>
          <p:nvPr/>
        </p:nvSpPr>
        <p:spPr>
          <a:xfrm>
            <a:off x="7550809" y="1566005"/>
            <a:ext cx="3976356" cy="3976356"/>
          </a:xfrm>
          <a:prstGeom prst="circularArrow">
            <a:avLst>
              <a:gd name="adj1" fmla="val 8248"/>
              <a:gd name="adj2" fmla="val 576109"/>
              <a:gd name="adj3" fmla="val 2963893"/>
              <a:gd name="adj4" fmla="val 51698"/>
              <a:gd name="adj5" fmla="val 9623"/>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ED7213E6-BAAA-4618-B9A5-2E129FFA3509}"/>
              </a:ext>
            </a:extLst>
          </p:cNvPr>
          <p:cNvSpPr/>
          <p:nvPr/>
        </p:nvSpPr>
        <p:spPr>
          <a:xfrm>
            <a:off x="8698002" y="4346059"/>
            <a:ext cx="1681970" cy="1681970"/>
          </a:xfrm>
          <a:custGeom>
            <a:avLst/>
            <a:gdLst>
              <a:gd name="connsiteX0" fmla="*/ 0 w 1715697"/>
              <a:gd name="connsiteY0" fmla="*/ 0 h 1715697"/>
              <a:gd name="connsiteX1" fmla="*/ 1715697 w 1715697"/>
              <a:gd name="connsiteY1" fmla="*/ 0 h 1715697"/>
              <a:gd name="connsiteX2" fmla="*/ 1715697 w 1715697"/>
              <a:gd name="connsiteY2" fmla="*/ 1715697 h 1715697"/>
              <a:gd name="connsiteX3" fmla="*/ 0 w 1715697"/>
              <a:gd name="connsiteY3" fmla="*/ 1715697 h 1715697"/>
              <a:gd name="connsiteX4" fmla="*/ 0 w 1715697"/>
              <a:gd name="connsiteY4" fmla="*/ 0 h 171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697" h="1715697">
                <a:moveTo>
                  <a:pt x="0" y="0"/>
                </a:moveTo>
                <a:lnTo>
                  <a:pt x="1715697" y="0"/>
                </a:lnTo>
                <a:lnTo>
                  <a:pt x="1715697" y="1715697"/>
                </a:lnTo>
                <a:lnTo>
                  <a:pt x="0" y="17156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26" tIns="31126" rIns="31126" bIns="31126" numCol="1" spcCol="1270" anchor="ctr" anchorCtr="0">
            <a:noAutofit/>
          </a:bodyPr>
          <a:lstStyle/>
          <a:p>
            <a:pPr marL="0" marR="0" lvl="0" indent="0" algn="ctr" defTabSz="1089358" rtl="0" eaLnBrk="1" fontAlgn="auto" latinLnBrk="0" hangingPunct="1">
              <a:lnSpc>
                <a:spcPct val="90000"/>
              </a:lnSpc>
              <a:spcBef>
                <a:spcPct val="0"/>
              </a:spcBef>
              <a:spcAft>
                <a:spcPct val="35000"/>
              </a:spcAft>
              <a:buClrTx/>
              <a:buSzTx/>
              <a:buFontTx/>
              <a:buNone/>
              <a:tabLst/>
              <a:defRPr/>
            </a:pPr>
            <a:r>
              <a:rPr kumimoji="0" lang="en-US" sz="2451" b="0" i="0" u="none" strike="noStrike" kern="1200" cap="none" spc="0" normalizeH="0" baseline="0" noProof="0">
                <a:ln>
                  <a:noFill/>
                </a:ln>
                <a:solidFill>
                  <a:srgbClr val="1A1A1A">
                    <a:lumMod val="75000"/>
                    <a:lumOff val="25000"/>
                  </a:srgbClr>
                </a:solidFill>
                <a:effectLst/>
                <a:uLnTx/>
                <a:uFillTx/>
                <a:latin typeface="Segoe UI"/>
                <a:ea typeface="+mn-ea"/>
                <a:cs typeface="+mn-cs"/>
              </a:rPr>
              <a:t>Deploy Updates</a:t>
            </a:r>
          </a:p>
        </p:txBody>
      </p:sp>
      <p:sp>
        <p:nvSpPr>
          <p:cNvPr id="9" name="Arrow: Circular 8">
            <a:extLst>
              <a:ext uri="{FF2B5EF4-FFF2-40B4-BE49-F238E27FC236}">
                <a16:creationId xmlns:a16="http://schemas.microsoft.com/office/drawing/2014/main" id="{C6FCE8CF-9AE8-4132-B69E-AB245ED89518}"/>
              </a:ext>
            </a:extLst>
          </p:cNvPr>
          <p:cNvSpPr/>
          <p:nvPr/>
        </p:nvSpPr>
        <p:spPr>
          <a:xfrm>
            <a:off x="7550809" y="1566005"/>
            <a:ext cx="3976356" cy="3976356"/>
          </a:xfrm>
          <a:prstGeom prst="circularArrow">
            <a:avLst>
              <a:gd name="adj1" fmla="val 8248"/>
              <a:gd name="adj2" fmla="val 576109"/>
              <a:gd name="adj3" fmla="val 10172194"/>
              <a:gd name="adj4" fmla="val 7259998"/>
              <a:gd name="adj5" fmla="val 9623"/>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2D1CB474-1D79-4FCC-94F7-1E7A9122F83E}"/>
              </a:ext>
            </a:extLst>
          </p:cNvPr>
          <p:cNvSpPr/>
          <p:nvPr/>
        </p:nvSpPr>
        <p:spPr>
          <a:xfrm>
            <a:off x="7283903" y="1896766"/>
            <a:ext cx="1681970" cy="1681970"/>
          </a:xfrm>
          <a:custGeom>
            <a:avLst/>
            <a:gdLst>
              <a:gd name="connsiteX0" fmla="*/ 0 w 1715697"/>
              <a:gd name="connsiteY0" fmla="*/ 0 h 1715697"/>
              <a:gd name="connsiteX1" fmla="*/ 1715697 w 1715697"/>
              <a:gd name="connsiteY1" fmla="*/ 0 h 1715697"/>
              <a:gd name="connsiteX2" fmla="*/ 1715697 w 1715697"/>
              <a:gd name="connsiteY2" fmla="*/ 1715697 h 1715697"/>
              <a:gd name="connsiteX3" fmla="*/ 0 w 1715697"/>
              <a:gd name="connsiteY3" fmla="*/ 1715697 h 1715697"/>
              <a:gd name="connsiteX4" fmla="*/ 0 w 1715697"/>
              <a:gd name="connsiteY4" fmla="*/ 0 h 171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697" h="1715697">
                <a:moveTo>
                  <a:pt x="0" y="0"/>
                </a:moveTo>
                <a:lnTo>
                  <a:pt x="1715697" y="0"/>
                </a:lnTo>
                <a:lnTo>
                  <a:pt x="1715697" y="1715697"/>
                </a:lnTo>
                <a:lnTo>
                  <a:pt x="0" y="17156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26" tIns="31126" rIns="31126" bIns="31126" numCol="1" spcCol="1270" anchor="ctr" anchorCtr="0">
            <a:noAutofit/>
          </a:bodyPr>
          <a:lstStyle/>
          <a:p>
            <a:pPr marL="0" marR="0" lvl="0" indent="0" algn="ctr" defTabSz="1089358" rtl="0" eaLnBrk="1" fontAlgn="auto" latinLnBrk="0" hangingPunct="1">
              <a:lnSpc>
                <a:spcPct val="90000"/>
              </a:lnSpc>
              <a:spcBef>
                <a:spcPct val="0"/>
              </a:spcBef>
              <a:spcAft>
                <a:spcPct val="35000"/>
              </a:spcAft>
              <a:buClrTx/>
              <a:buSzTx/>
              <a:buFontTx/>
              <a:buNone/>
              <a:tabLst/>
              <a:defRPr/>
            </a:pPr>
            <a:r>
              <a:rPr kumimoji="0" lang="en-US" sz="2451" b="0" i="0" u="none" strike="noStrike" kern="1200" cap="none" spc="0" normalizeH="0" baseline="0" noProof="0">
                <a:ln>
                  <a:noFill/>
                </a:ln>
                <a:solidFill>
                  <a:srgbClr val="1A1A1A">
                    <a:lumMod val="75000"/>
                    <a:lumOff val="25000"/>
                  </a:srgbClr>
                </a:solidFill>
                <a:effectLst/>
                <a:uLnTx/>
                <a:uFillTx/>
                <a:latin typeface="Segoe UI"/>
                <a:ea typeface="+mn-ea"/>
                <a:cs typeface="+mn-cs"/>
              </a:rPr>
              <a:t>Verify Compliance</a:t>
            </a:r>
          </a:p>
        </p:txBody>
      </p:sp>
      <p:sp>
        <p:nvSpPr>
          <p:cNvPr id="11" name="Arrow: Circular 10">
            <a:extLst>
              <a:ext uri="{FF2B5EF4-FFF2-40B4-BE49-F238E27FC236}">
                <a16:creationId xmlns:a16="http://schemas.microsoft.com/office/drawing/2014/main" id="{C16AF9F7-F2D6-49B9-9C5D-455AA4316C48}"/>
              </a:ext>
            </a:extLst>
          </p:cNvPr>
          <p:cNvSpPr/>
          <p:nvPr/>
        </p:nvSpPr>
        <p:spPr>
          <a:xfrm rot="810964">
            <a:off x="7550810" y="1637403"/>
            <a:ext cx="3976356" cy="3976356"/>
          </a:xfrm>
          <a:prstGeom prst="circularArrow">
            <a:avLst>
              <a:gd name="adj1" fmla="val 8248"/>
              <a:gd name="adj2" fmla="val 576109"/>
              <a:gd name="adj3" fmla="val 16856756"/>
              <a:gd name="adj4" fmla="val 13386720"/>
              <a:gd name="adj5" fmla="val 9623"/>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Text Placeholder 12">
            <a:extLst>
              <a:ext uri="{FF2B5EF4-FFF2-40B4-BE49-F238E27FC236}">
                <a16:creationId xmlns:a16="http://schemas.microsoft.com/office/drawing/2014/main" id="{B4B5CE9D-1AB0-4B90-89D6-989B5708F409}"/>
              </a:ext>
            </a:extLst>
          </p:cNvPr>
          <p:cNvSpPr txBox="1">
            <a:spLocks/>
          </p:cNvSpPr>
          <p:nvPr/>
        </p:nvSpPr>
        <p:spPr>
          <a:xfrm>
            <a:off x="421708" y="1688870"/>
            <a:ext cx="5854217" cy="3481375"/>
          </a:xfrm>
          <a:prstGeom prst="rect">
            <a:avLst/>
          </a:prstGeom>
        </p:spPr>
        <p:txBody>
          <a:bodyPr vert="horz" wrap="square" lIns="143387" tIns="89617" rIns="143387" bIns="89617"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523">
              <a:spcBef>
                <a:spcPts val="0"/>
              </a:spcBef>
              <a:spcAft>
                <a:spcPts val="980"/>
              </a:spcAft>
              <a:buNone/>
              <a:defRPr/>
            </a:pPr>
            <a:r>
              <a:rPr kumimoji="0" lang="en-US" b="0" i="0" u="none" strike="noStrike" kern="0" cap="none" spc="0" normalizeH="0" baseline="0" noProof="0">
                <a:ln>
                  <a:noFill/>
                </a:ln>
                <a:solidFill>
                  <a:schemeClr val="tx1"/>
                </a:solidFill>
                <a:effectLst/>
                <a:uLnTx/>
                <a:uFillTx/>
                <a:latin typeface="Segoe UI"/>
                <a:ea typeface="+mn-ea"/>
                <a:cs typeface="Segoe UI"/>
              </a:rPr>
              <a:t>Assess</a:t>
            </a:r>
            <a:r>
              <a:rPr lang="en-US" kern="0">
                <a:solidFill>
                  <a:schemeClr val="tx1"/>
                </a:solidFill>
                <a:latin typeface="Segoe UI"/>
                <a:cs typeface="Segoe UI"/>
              </a:rPr>
              <a:t> </a:t>
            </a:r>
            <a:r>
              <a:rPr kumimoji="0" lang="en-US" b="0" i="0" u="none" strike="noStrike" kern="0" cap="none" spc="0" normalizeH="0" baseline="0" noProof="0">
                <a:ln>
                  <a:noFill/>
                </a:ln>
                <a:solidFill>
                  <a:schemeClr val="tx1"/>
                </a:solidFill>
                <a:effectLst/>
                <a:uLnTx/>
                <a:uFillTx/>
                <a:latin typeface="Segoe UI"/>
                <a:ea typeface="+mn-ea"/>
                <a:cs typeface="Segoe UI"/>
              </a:rPr>
              <a:t>update status of servers across your environment</a:t>
            </a:r>
          </a:p>
          <a:p>
            <a:pPr marL="549275" marR="0" lvl="0"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1200" cap="none" spc="0" normalizeH="0" baseline="0" noProof="0">
                <a:ln>
                  <a:noFill/>
                </a:ln>
                <a:solidFill>
                  <a:schemeClr val="tx1"/>
                </a:solidFill>
                <a:effectLst/>
                <a:uLnTx/>
                <a:uFillTx/>
                <a:latin typeface="Segoe UI"/>
                <a:ea typeface="+mn-ea"/>
                <a:cs typeface="Segoe UI"/>
              </a:rPr>
              <a:t>Windows, Linux</a:t>
            </a:r>
            <a:endParaRPr lang="en-US" sz="2400" b="0" i="0" u="none" strike="noStrike" kern="1200" cap="none" spc="0" normalizeH="0" baseline="0" noProof="0">
              <a:ln>
                <a:noFill/>
              </a:ln>
              <a:solidFill>
                <a:schemeClr val="tx1"/>
              </a:solidFill>
              <a:effectLst/>
              <a:uLnTx/>
              <a:uFillTx/>
              <a:latin typeface="Segoe UI"/>
              <a:cs typeface="Segoe UI"/>
            </a:endParaRPr>
          </a:p>
          <a:p>
            <a:pPr marL="549275" defTabSz="913523">
              <a:spcBef>
                <a:spcPts val="0"/>
              </a:spcBef>
              <a:spcAft>
                <a:spcPts val="980"/>
              </a:spcAft>
              <a:defRPr/>
            </a:pPr>
            <a:r>
              <a:rPr kumimoji="0" lang="en-US" sz="2400" b="0" i="0" u="none" strike="noStrike" kern="1200" cap="none" spc="0" normalizeH="0" baseline="0" noProof="0">
                <a:ln>
                  <a:noFill/>
                </a:ln>
                <a:solidFill>
                  <a:schemeClr val="tx1"/>
                </a:solidFill>
                <a:effectLst/>
                <a:uLnTx/>
                <a:uFillTx/>
                <a:latin typeface="Segoe UI"/>
                <a:ea typeface="+mn-ea"/>
                <a:cs typeface="Segoe UI"/>
              </a:rPr>
              <a:t>Azure, other cloud, </a:t>
            </a:r>
            <a:r>
              <a:rPr lang="en-US" sz="2400">
                <a:solidFill>
                  <a:schemeClr val="tx1"/>
                </a:solidFill>
                <a:latin typeface="Segoe UI"/>
                <a:cs typeface="Segoe UI"/>
              </a:rPr>
              <a:t>on-prem </a:t>
            </a:r>
            <a:r>
              <a:rPr lang="en-US" sz="2400" kern="0">
                <a:solidFill>
                  <a:schemeClr val="tx1"/>
                </a:solidFill>
                <a:latin typeface="Segoe UI"/>
                <a:cs typeface="Segoe UI"/>
              </a:rPr>
              <a:t>Deploy</a:t>
            </a:r>
            <a:r>
              <a:rPr kumimoji="0" lang="en-US" sz="2400" b="0" i="0" u="none" strike="noStrike" kern="0" cap="none" spc="0" normalizeH="0" baseline="0" noProof="0">
                <a:ln>
                  <a:noFill/>
                </a:ln>
                <a:solidFill>
                  <a:schemeClr val="tx1"/>
                </a:solidFill>
                <a:effectLst/>
                <a:uLnTx/>
                <a:uFillTx/>
                <a:latin typeface="Segoe UI"/>
                <a:ea typeface="+mn-ea"/>
                <a:cs typeface="Segoe UI"/>
              </a:rPr>
              <a:t> updates</a:t>
            </a:r>
            <a:endParaRPr lang="en-US" sz="2400" b="0" i="0" u="none" strike="noStrike" kern="0" cap="none" spc="0" normalizeH="0" baseline="0" noProof="0">
              <a:ln>
                <a:noFill/>
              </a:ln>
              <a:solidFill>
                <a:schemeClr val="tx1"/>
              </a:solidFill>
              <a:effectLst/>
              <a:uLnTx/>
              <a:uFillTx/>
              <a:latin typeface="Segoe UI"/>
              <a:cs typeface="Segoe UI"/>
            </a:endParaRPr>
          </a:p>
          <a:p>
            <a:pPr marL="558800" marR="0" lvl="2"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0" cap="none" spc="0" normalizeH="0" baseline="0" noProof="0">
                <a:ln>
                  <a:noFill/>
                </a:ln>
                <a:solidFill>
                  <a:schemeClr val="tx1"/>
                </a:solidFill>
                <a:effectLst/>
                <a:uLnTx/>
                <a:uFillTx/>
                <a:latin typeface="Segoe UI"/>
                <a:ea typeface="+mn-ea"/>
                <a:cs typeface="Segoe UI"/>
              </a:rPr>
              <a:t>Custom approval criteria</a:t>
            </a:r>
            <a:endParaRPr lang="en-US" sz="2400" b="0" i="0" u="none" strike="noStrike" kern="0" cap="none" spc="0" normalizeH="0" baseline="0" noProof="0">
              <a:ln>
                <a:noFill/>
              </a:ln>
              <a:solidFill>
                <a:schemeClr val="tx1"/>
              </a:solidFill>
              <a:effectLst/>
              <a:uLnTx/>
              <a:uFillTx/>
              <a:latin typeface="Segoe UI"/>
              <a:cs typeface="Segoe UI"/>
            </a:endParaRPr>
          </a:p>
          <a:p>
            <a:pPr marL="558800" marR="0" lvl="2"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0" cap="none" spc="0" normalizeH="0" baseline="0" noProof="0">
                <a:ln>
                  <a:noFill/>
                </a:ln>
                <a:solidFill>
                  <a:schemeClr val="tx1"/>
                </a:solidFill>
                <a:effectLst/>
                <a:uLnTx/>
                <a:uFillTx/>
                <a:latin typeface="Segoe UI"/>
                <a:ea typeface="+mn-ea"/>
                <a:cs typeface="Segoe UI"/>
              </a:rPr>
              <a:t>Single pane of glass</a:t>
            </a:r>
            <a:endParaRPr lang="en-US" sz="2400" b="0" i="0" u="none" strike="noStrike" kern="0" cap="none" spc="0" normalizeH="0" baseline="0" noProof="0">
              <a:ln>
                <a:noFill/>
              </a:ln>
              <a:solidFill>
                <a:schemeClr val="tx1"/>
              </a:solidFill>
              <a:effectLst/>
              <a:uLnTx/>
              <a:uFillTx/>
              <a:latin typeface="Segoe UI"/>
              <a:cs typeface="Segoe UI"/>
            </a:endParaRPr>
          </a:p>
          <a:p>
            <a:pPr marL="558800" marR="0" lvl="2"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0" cap="none" spc="0" normalizeH="0" baseline="0" noProof="0">
                <a:ln>
                  <a:noFill/>
                </a:ln>
                <a:solidFill>
                  <a:schemeClr val="tx1"/>
                </a:solidFill>
                <a:effectLst/>
                <a:uLnTx/>
                <a:uFillTx/>
                <a:latin typeface="Segoe UI"/>
                <a:ea typeface="+mn-ea"/>
                <a:cs typeface="Segoe UI"/>
              </a:rPr>
              <a:t>Automated periodic deployments</a:t>
            </a:r>
            <a:endParaRPr lang="en-US" sz="2400" b="0" i="0" u="none" strike="noStrike" kern="0" cap="none" spc="0" normalizeH="0" baseline="0" noProof="0">
              <a:ln>
                <a:noFill/>
              </a:ln>
              <a:solidFill>
                <a:schemeClr val="tx1"/>
              </a:solidFill>
              <a:effectLst/>
              <a:uLnTx/>
              <a:uFillTx/>
              <a:latin typeface="Segoe UI"/>
              <a:cs typeface="Segoe UI"/>
            </a:endParaRPr>
          </a:p>
        </p:txBody>
      </p:sp>
      <p:sp>
        <p:nvSpPr>
          <p:cNvPr id="3" name="TextBox 2">
            <a:extLst>
              <a:ext uri="{FF2B5EF4-FFF2-40B4-BE49-F238E27FC236}">
                <a16:creationId xmlns:a16="http://schemas.microsoft.com/office/drawing/2014/main" id="{19BC465B-DCEC-4C5C-A269-745F5C8E75F3}"/>
              </a:ext>
            </a:extLst>
          </p:cNvPr>
          <p:cNvSpPr txBox="1"/>
          <p:nvPr/>
        </p:nvSpPr>
        <p:spPr>
          <a:xfrm>
            <a:off x="373278" y="275216"/>
            <a:ext cx="7272871" cy="646331"/>
          </a:xfrm>
          <a:prstGeom prst="rect">
            <a:avLst/>
          </a:prstGeom>
          <a:noFill/>
        </p:spPr>
        <p:txBody>
          <a:bodyPr wrap="square" rtlCol="0">
            <a:spAutoFit/>
          </a:bodyPr>
          <a:lstStyle/>
          <a:p>
            <a:r>
              <a:rPr lang="en-GB" sz="3600" dirty="0">
                <a:latin typeface="Calibri Light (Headings)"/>
              </a:rPr>
              <a:t>Azure Update Management</a:t>
            </a:r>
          </a:p>
        </p:txBody>
      </p:sp>
      <p:pic>
        <p:nvPicPr>
          <p:cNvPr id="4" name="Picture 3">
            <a:extLst>
              <a:ext uri="{FF2B5EF4-FFF2-40B4-BE49-F238E27FC236}">
                <a16:creationId xmlns:a16="http://schemas.microsoft.com/office/drawing/2014/main" id="{1584ACB2-9F62-4CC7-8CAF-365345504DF1}"/>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858580" y="194133"/>
            <a:ext cx="1188027" cy="1202766"/>
          </a:xfrm>
          <a:prstGeom prst="rect">
            <a:avLst/>
          </a:prstGeom>
        </p:spPr>
      </p:pic>
    </p:spTree>
    <p:extLst>
      <p:ext uri="{BB962C8B-B14F-4D97-AF65-F5344CB8AC3E}">
        <p14:creationId xmlns:p14="http://schemas.microsoft.com/office/powerpoint/2010/main" val="2756774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DD20BD-4770-4122-9C83-6B81829BA512}"/>
              </a:ext>
            </a:extLst>
          </p:cNvPr>
          <p:cNvSpPr txBox="1"/>
          <p:nvPr/>
        </p:nvSpPr>
        <p:spPr>
          <a:xfrm>
            <a:off x="428681" y="2532448"/>
            <a:ext cx="5428936" cy="1793104"/>
          </a:xfrm>
          <a:prstGeom prst="rect">
            <a:avLst/>
          </a:prstGeom>
          <a:noFill/>
        </p:spPr>
        <p:txBody>
          <a:bodyPr vert="horz" wrap="square" lIns="0" tIns="0" rIns="0" bIns="182880" rtlCol="0" anchor="b" anchorCtr="0">
            <a:normAutofit fontScale="92500"/>
          </a:bodyPr>
          <a:lstStyle/>
          <a:p>
            <a:pPr marL="0" marR="0" lvl="0" indent="0" algn="l" defTabSz="914367" rtl="0" eaLnBrk="1" fontAlgn="auto" latinLnBrk="0" hangingPunct="1">
              <a:lnSpc>
                <a:spcPct val="90000"/>
              </a:lnSpc>
              <a:spcBef>
                <a:spcPct val="0"/>
              </a:spcBef>
              <a:spcAft>
                <a:spcPts val="600"/>
              </a:spcAft>
              <a:buClrTx/>
              <a:buSzTx/>
              <a:buFontTx/>
              <a:buNone/>
              <a:tabLst/>
              <a:defRPr/>
            </a:pPr>
            <a:r>
              <a:rPr kumimoji="0" lang="en-US" sz="4705" b="0" i="0" u="none" strike="noStrike" kern="1200" cap="none" spc="-49" normalizeH="0" baseline="0" noProof="0" dirty="0">
                <a:ln w="3175">
                  <a:noFill/>
                </a:ln>
                <a:solidFill>
                  <a:srgbClr val="000000"/>
                </a:solidFill>
                <a:effectLst/>
                <a:uLnTx/>
                <a:uFillTx/>
                <a:latin typeface="Segoe UI Semibold"/>
                <a:ea typeface="+mn-ea"/>
                <a:cs typeface="Segoe UI" pitchFamily="34" charset="0"/>
              </a:rPr>
              <a:t>Demo – Azure Update Management</a:t>
            </a:r>
          </a:p>
        </p:txBody>
      </p:sp>
    </p:spTree>
    <p:extLst>
      <p:ext uri="{BB962C8B-B14F-4D97-AF65-F5344CB8AC3E}">
        <p14:creationId xmlns:p14="http://schemas.microsoft.com/office/powerpoint/2010/main" val="902138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457200"/>
            <a:ext cx="11298937" cy="553998"/>
          </a:xfrm>
        </p:spPr>
        <p:txBody>
          <a:bodyPr/>
          <a:lstStyle/>
          <a:p>
            <a:pPr>
              <a:buClr>
                <a:schemeClr val="tx1"/>
              </a:buClr>
            </a:pPr>
            <a:r>
              <a:rPr lang="en-US">
                <a:cs typeface="Segoe UI"/>
              </a:rPr>
              <a:t>In this session you learned about:</a:t>
            </a:r>
            <a:endParaRPr lang="en-US"/>
          </a:p>
        </p:txBody>
      </p:sp>
      <p:sp>
        <p:nvSpPr>
          <p:cNvPr id="6" name="Text Placeholder 5"/>
          <p:cNvSpPr>
            <a:spLocks noGrp="1"/>
          </p:cNvSpPr>
          <p:nvPr>
            <p:ph type="body" sz="quarter" idx="10"/>
          </p:nvPr>
        </p:nvSpPr>
        <p:spPr>
          <a:xfrm>
            <a:off x="588262" y="1862217"/>
            <a:ext cx="11018520" cy="4616648"/>
          </a:xfrm>
        </p:spPr>
        <p:txBody>
          <a:bodyPr vert="horz" wrap="square" lIns="0" tIns="0" rIns="0" bIns="0" rtlCol="0" anchor="t">
            <a:spAutoFit/>
          </a:bodyPr>
          <a:lstStyle/>
          <a:p>
            <a:pPr marL="457200" indent="-457200">
              <a:buClr>
                <a:schemeClr val="tx1"/>
              </a:buClr>
              <a:buFont typeface="Arial" panose="020B0604020202020204" pitchFamily="34" charset="0"/>
              <a:buChar char="•"/>
            </a:pPr>
            <a:r>
              <a:rPr lang="en-US" dirty="0"/>
              <a:t>Different Hybrid approaches and </a:t>
            </a:r>
            <a:r>
              <a:rPr lang="en-US" b="1" dirty="0">
                <a:solidFill>
                  <a:srgbClr val="007EBA"/>
                </a:solidFill>
              </a:rPr>
              <a:t>Azure Hybrid services </a:t>
            </a:r>
          </a:p>
          <a:p>
            <a:pPr marL="457200" lvl="0" indent="-457200">
              <a:buClr>
                <a:srgbClr val="000000"/>
              </a:buClr>
              <a:buFont typeface="Arial" panose="020B0604020202020204" pitchFamily="34" charset="0"/>
              <a:buChar char="•"/>
            </a:pPr>
            <a:r>
              <a:rPr lang="en-US" dirty="0">
                <a:gradFill>
                  <a:gsLst>
                    <a:gs pos="1250">
                      <a:srgbClr val="000000"/>
                    </a:gs>
                    <a:gs pos="100000">
                      <a:srgbClr val="000000"/>
                    </a:gs>
                  </a:gsLst>
                  <a:lin ang="5400000" scaled="0"/>
                </a:gradFill>
                <a:cs typeface="Segoe UI"/>
              </a:rPr>
              <a:t>Expand your website scalability using </a:t>
            </a:r>
            <a:r>
              <a:rPr lang="en-US" b="1" dirty="0">
                <a:solidFill>
                  <a:srgbClr val="007EBA"/>
                </a:solidFill>
              </a:rPr>
              <a:t>Azure Traffic Manager</a:t>
            </a:r>
          </a:p>
          <a:p>
            <a:pPr marL="457200" lvl="0" indent="-457200">
              <a:buClr>
                <a:srgbClr val="000000"/>
              </a:buClr>
              <a:buFont typeface="Arial" panose="020B0604020202020204" pitchFamily="34" charset="0"/>
              <a:buChar char="•"/>
            </a:pPr>
            <a:r>
              <a:rPr lang="en-US" dirty="0">
                <a:gradFill>
                  <a:gsLst>
                    <a:gs pos="1250">
                      <a:srgbClr val="000000"/>
                    </a:gs>
                    <a:gs pos="100000">
                      <a:srgbClr val="000000"/>
                    </a:gs>
                  </a:gsLst>
                  <a:lin ang="5400000" scaled="0"/>
                </a:gradFill>
              </a:rPr>
              <a:t>Leverage Azure Hybrid services like </a:t>
            </a:r>
            <a:r>
              <a:rPr lang="en-US" b="1" dirty="0">
                <a:solidFill>
                  <a:srgbClr val="007EBA"/>
                </a:solidFill>
              </a:rPr>
              <a:t>Azure Update Management</a:t>
            </a:r>
          </a:p>
          <a:p>
            <a:pPr marL="457200" lvl="0" indent="-457200">
              <a:buClr>
                <a:srgbClr val="000000"/>
              </a:buClr>
              <a:buFont typeface="Arial" panose="020B0604020202020204" pitchFamily="34" charset="0"/>
              <a:buChar char="•"/>
            </a:pPr>
            <a:r>
              <a:rPr lang="en-US" dirty="0">
                <a:gradFill>
                  <a:gsLst>
                    <a:gs pos="1250">
                      <a:srgbClr val="000000"/>
                    </a:gs>
                    <a:gs pos="100000">
                      <a:srgbClr val="000000"/>
                    </a:gs>
                  </a:gsLst>
                  <a:lin ang="5400000" scaled="0"/>
                </a:gradFill>
              </a:rPr>
              <a:t>Improve file and folder availability in a Hybrid environment with </a:t>
            </a:r>
            <a:r>
              <a:rPr lang="en-US" b="1" dirty="0">
                <a:solidFill>
                  <a:srgbClr val="007EBA"/>
                </a:solidFill>
              </a:rPr>
              <a:t>Azure File Sync</a:t>
            </a:r>
          </a:p>
          <a:p>
            <a:pPr marL="457200" lvl="0" indent="-457200">
              <a:buClr>
                <a:srgbClr val="000000"/>
              </a:buClr>
              <a:buFont typeface="Arial" panose="020B0604020202020204" pitchFamily="34" charset="0"/>
              <a:buChar char="•"/>
            </a:pPr>
            <a:r>
              <a:rPr lang="en-US" dirty="0">
                <a:gradFill>
                  <a:gsLst>
                    <a:gs pos="1250">
                      <a:srgbClr val="000000"/>
                    </a:gs>
                    <a:gs pos="100000">
                      <a:srgbClr val="000000"/>
                    </a:gs>
                  </a:gsLst>
                  <a:lin ang="5400000" scaled="0"/>
                </a:gradFill>
              </a:rPr>
              <a:t>Use </a:t>
            </a:r>
            <a:r>
              <a:rPr lang="en-US" b="1" dirty="0">
                <a:solidFill>
                  <a:srgbClr val="007EBA"/>
                </a:solidFill>
              </a:rPr>
              <a:t>Azure Arc </a:t>
            </a:r>
            <a:r>
              <a:rPr lang="en-US" dirty="0">
                <a:gradFill>
                  <a:gsLst>
                    <a:gs pos="1250">
                      <a:srgbClr val="000000"/>
                    </a:gs>
                    <a:gs pos="100000">
                      <a:srgbClr val="000000"/>
                    </a:gs>
                  </a:gsLst>
                  <a:lin ang="5400000" scaled="0"/>
                </a:gradFill>
              </a:rPr>
              <a:t>to govern servers in your hybrid environment</a:t>
            </a:r>
          </a:p>
          <a:p>
            <a:pPr marL="457200" lvl="0" indent="-457200">
              <a:buClr>
                <a:srgbClr val="000000"/>
              </a:buClr>
              <a:buFont typeface="Arial" panose="020B0604020202020204" pitchFamily="34" charset="0"/>
              <a:buChar char="•"/>
            </a:pPr>
            <a:r>
              <a:rPr lang="en-US" dirty="0">
                <a:gradFill>
                  <a:gsLst>
                    <a:gs pos="1250">
                      <a:srgbClr val="000000"/>
                    </a:gs>
                    <a:gs pos="100000">
                      <a:srgbClr val="000000"/>
                    </a:gs>
                  </a:gsLst>
                  <a:lin ang="5400000" scaled="0"/>
                </a:gradFill>
              </a:rPr>
              <a:t>Update hardware with </a:t>
            </a:r>
            <a:r>
              <a:rPr lang="en-US" b="1" dirty="0">
                <a:solidFill>
                  <a:srgbClr val="007EBA"/>
                </a:solidFill>
              </a:rPr>
              <a:t>Azure Stack HCI </a:t>
            </a:r>
            <a:r>
              <a:rPr lang="en-US" dirty="0">
                <a:gradFill>
                  <a:gsLst>
                    <a:gs pos="1250">
                      <a:srgbClr val="000000"/>
                    </a:gs>
                    <a:gs pos="100000">
                      <a:srgbClr val="000000"/>
                    </a:gs>
                  </a:gsLst>
                  <a:lin ang="5400000" scaled="0"/>
                </a:gradFill>
              </a:rPr>
              <a:t>in keeping with the overall strategy</a:t>
            </a:r>
          </a:p>
          <a:p>
            <a:pPr marL="0" lvl="0" indent="0">
              <a:buClr>
                <a:srgbClr val="000000"/>
              </a:buClr>
              <a:buNone/>
            </a:pPr>
            <a:endParaRPr lang="en-US" sz="1200" dirty="0">
              <a:gradFill>
                <a:gsLst>
                  <a:gs pos="1250">
                    <a:srgbClr val="000000"/>
                  </a:gs>
                  <a:gs pos="100000">
                    <a:srgbClr val="000000"/>
                  </a:gs>
                </a:gsLst>
                <a:lin ang="5400000" scaled="0"/>
              </a:gradFill>
            </a:endParaRPr>
          </a:p>
          <a:p>
            <a:pPr marL="457200" indent="-457200">
              <a:buClr>
                <a:schemeClr val="tx1"/>
              </a:buClr>
              <a:buFont typeface="Arial" panose="020B0604020202020204" pitchFamily="34" charset="0"/>
              <a:buChar char="•"/>
            </a:pPr>
            <a:endParaRPr lang="en-US" dirty="0"/>
          </a:p>
        </p:txBody>
      </p:sp>
      <p:grpSp>
        <p:nvGrpSpPr>
          <p:cNvPr id="4" name="Group 3">
            <a:extLst>
              <a:ext uri="{FF2B5EF4-FFF2-40B4-BE49-F238E27FC236}">
                <a16:creationId xmlns:a16="http://schemas.microsoft.com/office/drawing/2014/main" id="{8BFF61E5-1328-4116-B8B9-EDB7F6074F2E}"/>
              </a:ext>
            </a:extLst>
          </p:cNvPr>
          <p:cNvGrpSpPr/>
          <p:nvPr/>
        </p:nvGrpSpPr>
        <p:grpSpPr>
          <a:xfrm>
            <a:off x="0" y="6494753"/>
            <a:ext cx="12192000" cy="472960"/>
            <a:chOff x="0" y="6494753"/>
            <a:chExt cx="12192000" cy="472960"/>
          </a:xfrm>
        </p:grpSpPr>
        <p:sp>
          <p:nvSpPr>
            <p:cNvPr id="5" name="Rectangle 4">
              <a:extLst>
                <a:ext uri="{FF2B5EF4-FFF2-40B4-BE49-F238E27FC236}">
                  <a16:creationId xmlns:a16="http://schemas.microsoft.com/office/drawing/2014/main" id="{FF4BADDC-4285-47AF-B897-9B235CAA81AB}"/>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82103377-5720-4E9F-ACAB-007189E60BE1}"/>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285689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33DE44-037D-4826-9A30-8C85CF1D6D27}"/>
              </a:ext>
            </a:extLst>
          </p:cNvPr>
          <p:cNvSpPr>
            <a:spLocks noGrp="1"/>
          </p:cNvSpPr>
          <p:nvPr>
            <p:ph type="ctrTitle" idx="4294967295"/>
          </p:nvPr>
        </p:nvSpPr>
        <p:spPr>
          <a:xfrm>
            <a:off x="1123356" y="1188637"/>
            <a:ext cx="9984615" cy="1597228"/>
          </a:xfrm>
        </p:spPr>
        <p:txBody>
          <a:bodyPr vert="horz" lIns="91440" tIns="45720" rIns="91440" bIns="45720" rtlCol="0" anchor="ctr">
            <a:normAutofit/>
          </a:bodyPr>
          <a:lstStyle/>
          <a:p>
            <a:r>
              <a:rPr lang="en-US" sz="3300" dirty="0"/>
              <a:t>Thank you!</a:t>
            </a:r>
            <a:br>
              <a:rPr lang="en-US" sz="3300" dirty="0"/>
            </a:br>
            <a:br>
              <a:rPr lang="en-US" sz="3300" dirty="0"/>
            </a:br>
            <a:r>
              <a:rPr lang="en-US" sz="3300" dirty="0"/>
              <a:t>Resources: </a:t>
            </a:r>
            <a:r>
              <a:rPr lang="en-US" sz="3300" b="1" u="sng" dirty="0"/>
              <a:t>https://aka.ms/azurehybrid-devsum </a:t>
            </a:r>
          </a:p>
        </p:txBody>
      </p:sp>
      <p:sp>
        <p:nvSpPr>
          <p:cNvPr id="3" name="Subtitle 2">
            <a:extLst>
              <a:ext uri="{FF2B5EF4-FFF2-40B4-BE49-F238E27FC236}">
                <a16:creationId xmlns:a16="http://schemas.microsoft.com/office/drawing/2014/main" id="{8C584ECB-07E2-4817-A4A0-7D3260E27ACB}"/>
              </a:ext>
            </a:extLst>
          </p:cNvPr>
          <p:cNvSpPr>
            <a:spLocks noGrp="1"/>
          </p:cNvSpPr>
          <p:nvPr>
            <p:ph type="subTitle" idx="4294967295"/>
          </p:nvPr>
        </p:nvSpPr>
        <p:spPr>
          <a:xfrm>
            <a:off x="5255260" y="2998278"/>
            <a:ext cx="4428236" cy="2728198"/>
          </a:xfrm>
        </p:spPr>
        <p:txBody>
          <a:bodyPr vert="horz" lIns="91440" tIns="45720" rIns="91440" bIns="45720" rtlCol="0" anchor="t">
            <a:normAutofit/>
          </a:bodyPr>
          <a:lstStyle/>
          <a:p>
            <a:pPr>
              <a:buFont typeface="Arial" panose="020B0604020202020204" pitchFamily="34" charset="0"/>
              <a:buChar char="•"/>
            </a:pPr>
            <a:endParaRPr lang="en-US" sz="2000" dirty="0"/>
          </a:p>
          <a:p>
            <a:pPr marL="0" indent="0">
              <a:buNone/>
            </a:pPr>
            <a:r>
              <a:rPr lang="en-US" sz="2000" dirty="0"/>
              <a:t>Sarah Lean</a:t>
            </a:r>
          </a:p>
          <a:p>
            <a:pPr marL="0" indent="0">
              <a:buNone/>
            </a:pPr>
            <a:r>
              <a:rPr lang="en-US" sz="2000" i="1" dirty="0"/>
              <a:t>Senior Cloud Advocate</a:t>
            </a:r>
          </a:p>
          <a:p>
            <a:pPr marL="0" indent="0">
              <a:buNone/>
            </a:pPr>
            <a:r>
              <a:rPr lang="en-US" sz="2000" i="1" dirty="0"/>
              <a:t>@Techielass </a:t>
            </a:r>
          </a:p>
          <a:p>
            <a:pPr marL="0" indent="0">
              <a:buNone/>
            </a:pPr>
            <a:r>
              <a:rPr lang="en-US" sz="2000" i="1" dirty="0"/>
              <a:t>www.techielass.com</a:t>
            </a:r>
            <a:br>
              <a:rPr lang="en-US" sz="2000" i="1" dirty="0"/>
            </a:br>
            <a:endParaRPr lang="en-US" sz="2000" i="1" dirty="0"/>
          </a:p>
          <a:p>
            <a:pPr>
              <a:buFont typeface="Arial" panose="020B0604020202020204" pitchFamily="34" charset="0"/>
              <a:buChar char="•"/>
            </a:pPr>
            <a:endParaRPr lang="en-US" sz="2000" dirty="0"/>
          </a:p>
          <a:p>
            <a:pPr>
              <a:buFont typeface="Arial" panose="020B0604020202020204" pitchFamily="34" charset="0"/>
              <a:buChar char="•"/>
            </a:pPr>
            <a:endParaRPr lang="en-US" sz="2000" i="1" dirty="0"/>
          </a:p>
          <a:p>
            <a:pPr>
              <a:buFont typeface="Arial" panose="020B0604020202020204" pitchFamily="34" charset="0"/>
              <a:buChar char="•"/>
            </a:pPr>
            <a:endParaRPr lang="en-US" sz="2000" i="1" dirty="0"/>
          </a:p>
          <a:p>
            <a:pPr>
              <a:buFont typeface="Arial" panose="020B0604020202020204" pitchFamily="34" charset="0"/>
              <a:buChar char="•"/>
            </a:pPr>
            <a:endParaRPr lang="en-US" sz="2000" dirty="0"/>
          </a:p>
        </p:txBody>
      </p:sp>
      <p:grpSp>
        <p:nvGrpSpPr>
          <p:cNvPr id="8" name="Group 7">
            <a:extLst>
              <a:ext uri="{FF2B5EF4-FFF2-40B4-BE49-F238E27FC236}">
                <a16:creationId xmlns:a16="http://schemas.microsoft.com/office/drawing/2014/main" id="{9F544F1F-12F6-44CA-BFA8-C686757A81AB}"/>
              </a:ext>
            </a:extLst>
          </p:cNvPr>
          <p:cNvGrpSpPr/>
          <p:nvPr/>
        </p:nvGrpSpPr>
        <p:grpSpPr>
          <a:xfrm>
            <a:off x="0" y="6494753"/>
            <a:ext cx="12192000" cy="472960"/>
            <a:chOff x="0" y="6494753"/>
            <a:chExt cx="12192000" cy="472960"/>
          </a:xfrm>
        </p:grpSpPr>
        <p:sp>
          <p:nvSpPr>
            <p:cNvPr id="9" name="Rectangle 8">
              <a:extLst>
                <a:ext uri="{FF2B5EF4-FFF2-40B4-BE49-F238E27FC236}">
                  <a16:creationId xmlns:a16="http://schemas.microsoft.com/office/drawing/2014/main" id="{AD1E0CED-547B-4664-8504-9513B592F1AC}"/>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FFCA0BDF-B6B6-425E-BCF4-6B2DD360CE9D}"/>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a:solidFill>
                    <a:schemeClr val="bg1"/>
                  </a:solidFill>
                  <a:latin typeface="Segoe UI Semibold" charset="0"/>
                </a:rPr>
                <a:t>Microsoft Azure    </a:t>
              </a:r>
              <a:r>
                <a:rPr lang="en-US" sz="1100" b="0" i="0" kern="0" spc="-20" baseline="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a:solidFill>
                  <a:schemeClr val="bg1"/>
                </a:solidFill>
              </a:endParaRPr>
            </a:p>
          </p:txBody>
        </p:sp>
      </p:grpSp>
      <p:pic>
        <p:nvPicPr>
          <p:cNvPr id="16" name="Picture 15" descr="A picture containing clock&#10;&#10;Description automatically generated">
            <a:extLst>
              <a:ext uri="{FF2B5EF4-FFF2-40B4-BE49-F238E27FC236}">
                <a16:creationId xmlns:a16="http://schemas.microsoft.com/office/drawing/2014/main" id="{73BEA71B-1DAC-4A53-931A-2AC2C3556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58" y="2649478"/>
            <a:ext cx="3506773" cy="3506773"/>
          </a:xfrm>
          <a:prstGeom prst="rect">
            <a:avLst/>
          </a:prstGeom>
        </p:spPr>
      </p:pic>
    </p:spTree>
    <p:extLst>
      <p:ext uri="{BB962C8B-B14F-4D97-AF65-F5344CB8AC3E}">
        <p14:creationId xmlns:p14="http://schemas.microsoft.com/office/powerpoint/2010/main" val="1009124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AC61F-BA07-7549-8023-F2FE74964AA3}"/>
              </a:ext>
            </a:extLst>
          </p:cNvPr>
          <p:cNvSpPr>
            <a:spLocks noGrp="1"/>
          </p:cNvSpPr>
          <p:nvPr>
            <p:ph type="title"/>
          </p:nvPr>
        </p:nvSpPr>
        <p:spPr>
          <a:xfrm>
            <a:off x="584200" y="1665760"/>
            <a:ext cx="3468956" cy="738664"/>
          </a:xfrm>
        </p:spPr>
        <p:txBody>
          <a:bodyPr/>
          <a:lstStyle/>
          <a:p>
            <a:r>
              <a:rPr lang="en-US" sz="2400"/>
              <a:t>Hybrid Cloud</a:t>
            </a:r>
            <a:br>
              <a:rPr lang="en-US" sz="2400"/>
            </a:br>
            <a:endParaRPr lang="en-US" sz="2400"/>
          </a:p>
        </p:txBody>
      </p:sp>
      <p:sp>
        <p:nvSpPr>
          <p:cNvPr id="4" name="Text Placeholder 3">
            <a:extLst>
              <a:ext uri="{FF2B5EF4-FFF2-40B4-BE49-F238E27FC236}">
                <a16:creationId xmlns:a16="http://schemas.microsoft.com/office/drawing/2014/main" id="{0AB77A4B-F615-FA48-986A-46992D1C5F8A}"/>
              </a:ext>
            </a:extLst>
          </p:cNvPr>
          <p:cNvSpPr>
            <a:spLocks noGrp="1"/>
          </p:cNvSpPr>
          <p:nvPr>
            <p:ph type="body" sz="quarter" idx="10"/>
          </p:nvPr>
        </p:nvSpPr>
        <p:spPr>
          <a:xfrm>
            <a:off x="4646104" y="1665760"/>
            <a:ext cx="6961188" cy="1107996"/>
          </a:xfrm>
        </p:spPr>
        <p:txBody>
          <a:bodyPr/>
          <a:lstStyle/>
          <a:p>
            <a:r>
              <a:rPr lang="en-US"/>
              <a:t>Learn about customer challenges and how they can address these by using </a:t>
            </a:r>
            <a:r>
              <a:rPr lang="en-US" b="1">
                <a:solidFill>
                  <a:srgbClr val="0078D4"/>
                </a:solidFill>
              </a:rPr>
              <a:t>Azure hybrid services</a:t>
            </a:r>
            <a:r>
              <a:rPr lang="en-US"/>
              <a:t> and what the different </a:t>
            </a:r>
            <a:r>
              <a:rPr lang="en-US" b="1">
                <a:solidFill>
                  <a:srgbClr val="0078D4"/>
                </a:solidFill>
              </a:rPr>
              <a:t>hybrid cloud approaches</a:t>
            </a:r>
            <a:r>
              <a:rPr lang="en-US"/>
              <a:t> are.</a:t>
            </a:r>
          </a:p>
        </p:txBody>
      </p:sp>
      <p:sp>
        <p:nvSpPr>
          <p:cNvPr id="5" name="Title 1">
            <a:extLst>
              <a:ext uri="{FF2B5EF4-FFF2-40B4-BE49-F238E27FC236}">
                <a16:creationId xmlns:a16="http://schemas.microsoft.com/office/drawing/2014/main" id="{C5C99027-CCF8-437A-AC47-ABBEC675E8AB}"/>
              </a:ext>
            </a:extLst>
          </p:cNvPr>
          <p:cNvSpPr txBox="1">
            <a:spLocks/>
          </p:cNvSpPr>
          <p:nvPr/>
        </p:nvSpPr>
        <p:spPr>
          <a:xfrm>
            <a:off x="572052" y="3053826"/>
            <a:ext cx="3468956"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Tailwind Traders Challenges</a:t>
            </a:r>
          </a:p>
        </p:txBody>
      </p:sp>
      <p:sp>
        <p:nvSpPr>
          <p:cNvPr id="6" name="Text Placeholder 3">
            <a:extLst>
              <a:ext uri="{FF2B5EF4-FFF2-40B4-BE49-F238E27FC236}">
                <a16:creationId xmlns:a16="http://schemas.microsoft.com/office/drawing/2014/main" id="{CFF38EA2-3C76-40F2-BCBC-A5C476DD2E47}"/>
              </a:ext>
            </a:extLst>
          </p:cNvPr>
          <p:cNvSpPr txBox="1">
            <a:spLocks/>
          </p:cNvSpPr>
          <p:nvPr/>
        </p:nvSpPr>
        <p:spPr>
          <a:xfrm>
            <a:off x="4633956" y="3059668"/>
            <a:ext cx="6961188" cy="1107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We are going to have a look at the challenges Tailwind Traders is going to solve using </a:t>
            </a:r>
            <a:r>
              <a:rPr kumimoji="0" lang="en-US" sz="2400" b="1"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hybrid services.</a:t>
            </a:r>
            <a:endPar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grpSp>
        <p:nvGrpSpPr>
          <p:cNvPr id="10" name="Group 9">
            <a:extLst>
              <a:ext uri="{FF2B5EF4-FFF2-40B4-BE49-F238E27FC236}">
                <a16:creationId xmlns:a16="http://schemas.microsoft.com/office/drawing/2014/main" id="{4CA072FC-68BB-49E9-AFEA-706A2DADACDC}"/>
              </a:ext>
            </a:extLst>
          </p:cNvPr>
          <p:cNvGrpSpPr/>
          <p:nvPr/>
        </p:nvGrpSpPr>
        <p:grpSpPr>
          <a:xfrm>
            <a:off x="0" y="6494753"/>
            <a:ext cx="12192000" cy="472960"/>
            <a:chOff x="0" y="6494753"/>
            <a:chExt cx="12192000" cy="472960"/>
          </a:xfrm>
        </p:grpSpPr>
        <p:sp>
          <p:nvSpPr>
            <p:cNvPr id="15" name="Rectangle 14">
              <a:extLst>
                <a:ext uri="{FF2B5EF4-FFF2-40B4-BE49-F238E27FC236}">
                  <a16:creationId xmlns:a16="http://schemas.microsoft.com/office/drawing/2014/main" id="{8C05E79C-9061-44A7-A37C-82906745DDFE}"/>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7F4C8D9B-C3CC-408F-AA05-92D108DA84B4}"/>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648150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3BC0C31-69A7-4200-9AFE-927230E1E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FB850BA-C3C6-4358-833A-EA504B7E05AC}"/>
              </a:ext>
            </a:extLst>
          </p:cNvPr>
          <p:cNvSpPr txBox="1"/>
          <p:nvPr/>
        </p:nvSpPr>
        <p:spPr>
          <a:xfrm>
            <a:off x="44335" y="46753"/>
            <a:ext cx="12458007" cy="3382247"/>
          </a:xfrm>
          <a:prstGeom prst="rect">
            <a:avLst/>
          </a:prstGeom>
        </p:spPr>
        <p:txBody>
          <a:bodyPr vert="horz" lIns="91440" tIns="45720" rIns="91440" bIns="45720" rtlCol="0" anchor="ctr">
            <a:normAutofit/>
          </a:bodyPr>
          <a:lstStyle/>
          <a:p>
            <a:pPr algn="ctr">
              <a:lnSpc>
                <a:spcPct val="90000"/>
              </a:lnSpc>
              <a:spcAft>
                <a:spcPts val="600"/>
              </a:spcAft>
            </a:pPr>
            <a:r>
              <a:rPr lang="en-US" sz="6600" dirty="0"/>
              <a:t>I’d love to answer your questions</a:t>
            </a:r>
          </a:p>
        </p:txBody>
      </p:sp>
      <p:cxnSp>
        <p:nvCxnSpPr>
          <p:cNvPr id="12" name="Straight Connector 11">
            <a:extLst>
              <a:ext uri="{FF2B5EF4-FFF2-40B4-BE49-F238E27FC236}">
                <a16:creationId xmlns:a16="http://schemas.microsoft.com/office/drawing/2014/main" id="{45B5AFC7-2F07-4F7B-9151-E45D7548D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87EE40-A282-4AE9-B893-4BE6A0FC133F}"/>
              </a:ext>
            </a:extLst>
          </p:cNvPr>
          <p:cNvSpPr>
            <a:spLocks noGrp="1"/>
          </p:cNvSpPr>
          <p:nvPr>
            <p:ph type="title"/>
          </p:nvPr>
        </p:nvSpPr>
        <p:spPr/>
        <p:txBody>
          <a:bodyPr/>
          <a:lstStyle/>
          <a:p>
            <a:r>
              <a:rPr lang="en-GB" dirty="0"/>
              <a:t>I’d love to answer your questions</a:t>
            </a:r>
          </a:p>
        </p:txBody>
      </p:sp>
    </p:spTree>
    <p:extLst>
      <p:ext uri="{BB962C8B-B14F-4D97-AF65-F5344CB8AC3E}">
        <p14:creationId xmlns:p14="http://schemas.microsoft.com/office/powerpoint/2010/main" val="2015569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544496-E0B5-488A-AA75-D54CB9B1236C}"/>
              </a:ext>
            </a:extLst>
          </p:cNvPr>
          <p:cNvSpPr/>
          <p:nvPr/>
        </p:nvSpPr>
        <p:spPr bwMode="auto">
          <a:xfrm>
            <a:off x="1554817" y="2660377"/>
            <a:ext cx="2009204" cy="246221"/>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10s - 1,000s of apps</a:t>
            </a:r>
          </a:p>
        </p:txBody>
      </p:sp>
      <p:sp>
        <p:nvSpPr>
          <p:cNvPr id="6" name="Rectangle 5">
            <a:extLst>
              <a:ext uri="{FF2B5EF4-FFF2-40B4-BE49-F238E27FC236}">
                <a16:creationId xmlns:a16="http://schemas.microsoft.com/office/drawing/2014/main" id="{24DDB980-3FD9-43AC-9B3F-B65A348E470C}"/>
              </a:ext>
            </a:extLst>
          </p:cNvPr>
          <p:cNvSpPr/>
          <p:nvPr/>
        </p:nvSpPr>
        <p:spPr bwMode="auto">
          <a:xfrm>
            <a:off x="4172483" y="2665354"/>
            <a:ext cx="4062984" cy="485975"/>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Diverse infrastructure</a:t>
            </a:r>
          </a:p>
        </p:txBody>
      </p:sp>
      <p:sp>
        <p:nvSpPr>
          <p:cNvPr id="7" name="Rectangle 6">
            <a:extLst>
              <a:ext uri="{FF2B5EF4-FFF2-40B4-BE49-F238E27FC236}">
                <a16:creationId xmlns:a16="http://schemas.microsoft.com/office/drawing/2014/main" id="{D2078E30-F879-4822-83CC-75CD0CE454FD}"/>
              </a:ext>
            </a:extLst>
          </p:cNvPr>
          <p:cNvSpPr/>
          <p:nvPr/>
        </p:nvSpPr>
        <p:spPr bwMode="auto">
          <a:xfrm>
            <a:off x="7990370" y="2665354"/>
            <a:ext cx="3385545" cy="485975"/>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Multi-cloud</a:t>
            </a:r>
          </a:p>
        </p:txBody>
      </p:sp>
      <p:pic>
        <p:nvPicPr>
          <p:cNvPr id="45" name="Picture 44">
            <a:extLst>
              <a:ext uri="{FF2B5EF4-FFF2-40B4-BE49-F238E27FC236}">
                <a16:creationId xmlns:a16="http://schemas.microsoft.com/office/drawing/2014/main" id="{16E05C6A-6838-4824-A468-ABF8DE0BF11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717367" y="3235652"/>
            <a:ext cx="2014290" cy="666243"/>
          </a:xfrm>
          <a:prstGeom prst="rect">
            <a:avLst/>
          </a:prstGeom>
        </p:spPr>
      </p:pic>
      <p:sp>
        <p:nvSpPr>
          <p:cNvPr id="28" name="Rectangle 27">
            <a:extLst>
              <a:ext uri="{FF2B5EF4-FFF2-40B4-BE49-F238E27FC236}">
                <a16:creationId xmlns:a16="http://schemas.microsoft.com/office/drawing/2014/main" id="{0538CA92-7AAA-4E55-A21B-5E5E95411104}"/>
              </a:ext>
            </a:extLst>
          </p:cNvPr>
          <p:cNvSpPr/>
          <p:nvPr/>
        </p:nvSpPr>
        <p:spPr bwMode="auto">
          <a:xfrm>
            <a:off x="4501787" y="4763399"/>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IoT devices</a:t>
            </a:r>
          </a:p>
        </p:txBody>
      </p:sp>
      <p:sp>
        <p:nvSpPr>
          <p:cNvPr id="29" name="Rectangle 28">
            <a:extLst>
              <a:ext uri="{FF2B5EF4-FFF2-40B4-BE49-F238E27FC236}">
                <a16:creationId xmlns:a16="http://schemas.microsoft.com/office/drawing/2014/main" id="{919ECF62-017D-45BE-BB3A-735377C62E61}"/>
              </a:ext>
            </a:extLst>
          </p:cNvPr>
          <p:cNvSpPr/>
          <p:nvPr/>
        </p:nvSpPr>
        <p:spPr bwMode="auto">
          <a:xfrm>
            <a:off x="6140526" y="4763399"/>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Edge</a:t>
            </a:r>
          </a:p>
        </p:txBody>
      </p:sp>
      <p:sp>
        <p:nvSpPr>
          <p:cNvPr id="24" name="Rectangle 23">
            <a:extLst>
              <a:ext uri="{FF2B5EF4-FFF2-40B4-BE49-F238E27FC236}">
                <a16:creationId xmlns:a16="http://schemas.microsoft.com/office/drawing/2014/main" id="{D70BA76C-C8BC-4696-B0B0-7B218F9370FC}"/>
              </a:ext>
            </a:extLst>
          </p:cNvPr>
          <p:cNvSpPr/>
          <p:nvPr/>
        </p:nvSpPr>
        <p:spPr bwMode="auto">
          <a:xfrm>
            <a:off x="4501787" y="3457475"/>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Datacenters</a:t>
            </a:r>
          </a:p>
        </p:txBody>
      </p:sp>
      <p:sp>
        <p:nvSpPr>
          <p:cNvPr id="25" name="Rectangle 24">
            <a:extLst>
              <a:ext uri="{FF2B5EF4-FFF2-40B4-BE49-F238E27FC236}">
                <a16:creationId xmlns:a16="http://schemas.microsoft.com/office/drawing/2014/main" id="{CE8963E3-D775-4052-A5EC-37E3883302CA}"/>
              </a:ext>
            </a:extLst>
          </p:cNvPr>
          <p:cNvSpPr/>
          <p:nvPr/>
        </p:nvSpPr>
        <p:spPr bwMode="auto">
          <a:xfrm>
            <a:off x="4501787" y="4110437"/>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Branch offices</a:t>
            </a:r>
          </a:p>
        </p:txBody>
      </p:sp>
      <p:sp>
        <p:nvSpPr>
          <p:cNvPr id="26" name="Rectangle 25">
            <a:extLst>
              <a:ext uri="{FF2B5EF4-FFF2-40B4-BE49-F238E27FC236}">
                <a16:creationId xmlns:a16="http://schemas.microsoft.com/office/drawing/2014/main" id="{4DE22AAE-F920-4FE2-A883-83598E2E4961}"/>
              </a:ext>
            </a:extLst>
          </p:cNvPr>
          <p:cNvSpPr/>
          <p:nvPr/>
        </p:nvSpPr>
        <p:spPr bwMode="auto">
          <a:xfrm>
            <a:off x="6140526" y="3457475"/>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Segoe UI" pitchFamily="34" charset="0"/>
                <a:cs typeface="Segoe UI" pitchFamily="34" charset="0"/>
              </a:rPr>
              <a:t>Hosters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7" name="Rectangle 26">
            <a:extLst>
              <a:ext uri="{FF2B5EF4-FFF2-40B4-BE49-F238E27FC236}">
                <a16:creationId xmlns:a16="http://schemas.microsoft.com/office/drawing/2014/main" id="{447F676D-AD4B-418B-B33B-9AA88A3AC010}"/>
              </a:ext>
            </a:extLst>
          </p:cNvPr>
          <p:cNvSpPr/>
          <p:nvPr/>
        </p:nvSpPr>
        <p:spPr bwMode="auto">
          <a:xfrm>
            <a:off x="6140526" y="4110437"/>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OEM hardware</a:t>
            </a:r>
          </a:p>
        </p:txBody>
      </p:sp>
      <p:grpSp>
        <p:nvGrpSpPr>
          <p:cNvPr id="85" name="IoT" descr=" IoT">
            <a:extLst>
              <a:ext uri="{FF2B5EF4-FFF2-40B4-BE49-F238E27FC236}">
                <a16:creationId xmlns:a16="http://schemas.microsoft.com/office/drawing/2014/main" id="{65B5D02B-6FC4-47ED-BBA6-5B66F50906E7}"/>
              </a:ext>
            </a:extLst>
          </p:cNvPr>
          <p:cNvGrpSpPr/>
          <p:nvPr/>
        </p:nvGrpSpPr>
        <p:grpSpPr>
          <a:xfrm>
            <a:off x="6354362" y="4904462"/>
            <a:ext cx="312052" cy="331707"/>
            <a:chOff x="11072775" y="1225438"/>
            <a:chExt cx="429593" cy="429591"/>
          </a:xfrm>
        </p:grpSpPr>
        <p:sp>
          <p:nvSpPr>
            <p:cNvPr id="86" name="Freeform: Shape 85">
              <a:extLst>
                <a:ext uri="{FF2B5EF4-FFF2-40B4-BE49-F238E27FC236}">
                  <a16:creationId xmlns:a16="http://schemas.microsoft.com/office/drawing/2014/main" id="{3D94179B-6EA3-49BE-B68B-DF36D800567C}"/>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7863689F-FF68-44C8-8E37-8802C7F27260}"/>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F872334E-E4B5-4E95-BC65-0EA89C943167}"/>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3C170E28-3038-4CCB-9875-E6062858448A}"/>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C41E7459-A078-4A0A-9E41-25A3B241AC89}"/>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4B2A2018-D82F-45EB-B36D-9E3D1ECEF2E2}"/>
                </a:ext>
              </a:extLst>
            </p:cNvPr>
            <p:cNvSpPr/>
            <p:nvPr/>
          </p:nvSpPr>
          <p:spPr>
            <a:xfrm>
              <a:off x="11241844" y="1393300"/>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2" name="location 1" descr="location">
            <a:extLst>
              <a:ext uri="{FF2B5EF4-FFF2-40B4-BE49-F238E27FC236}">
                <a16:creationId xmlns:a16="http://schemas.microsoft.com/office/drawing/2014/main" id="{0E6001AB-3F61-41B1-90A4-86794AE18EC9}"/>
              </a:ext>
            </a:extLst>
          </p:cNvPr>
          <p:cNvGrpSpPr/>
          <p:nvPr/>
        </p:nvGrpSpPr>
        <p:grpSpPr>
          <a:xfrm>
            <a:off x="4727022" y="4260858"/>
            <a:ext cx="203869" cy="311814"/>
            <a:chOff x="798318" y="5778597"/>
            <a:chExt cx="268482" cy="386300"/>
          </a:xfrm>
        </p:grpSpPr>
        <p:sp>
          <p:nvSpPr>
            <p:cNvPr id="93" name="Freeform 113">
              <a:extLst>
                <a:ext uri="{FF2B5EF4-FFF2-40B4-BE49-F238E27FC236}">
                  <a16:creationId xmlns:a16="http://schemas.microsoft.com/office/drawing/2014/main" id="{75001D27-FCF1-4749-B538-17A502892CF0}"/>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94" name="Oval 93">
              <a:extLst>
                <a:ext uri="{FF2B5EF4-FFF2-40B4-BE49-F238E27FC236}">
                  <a16:creationId xmlns:a16="http://schemas.microsoft.com/office/drawing/2014/main" id="{D2B31DE1-B016-47C5-95A4-6EDEFD14606F}"/>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E16B082E-C081-4419-8181-4F55BD6D3B7A}"/>
              </a:ext>
            </a:extLst>
          </p:cNvPr>
          <p:cNvGrpSpPr/>
          <p:nvPr/>
        </p:nvGrpSpPr>
        <p:grpSpPr>
          <a:xfrm>
            <a:off x="4693067" y="3558903"/>
            <a:ext cx="271778" cy="409799"/>
            <a:chOff x="9260963" y="3966650"/>
            <a:chExt cx="435950" cy="618391"/>
          </a:xfrm>
        </p:grpSpPr>
        <p:grpSp>
          <p:nvGrpSpPr>
            <p:cNvPr id="95" name="server 1" descr="server">
              <a:extLst>
                <a:ext uri="{FF2B5EF4-FFF2-40B4-BE49-F238E27FC236}">
                  <a16:creationId xmlns:a16="http://schemas.microsoft.com/office/drawing/2014/main" id="{ADCBA607-6278-40A5-9867-EAA0866DF3C2}"/>
                </a:ext>
              </a:extLst>
            </p:cNvPr>
            <p:cNvGrpSpPr/>
            <p:nvPr/>
          </p:nvGrpSpPr>
          <p:grpSpPr>
            <a:xfrm>
              <a:off x="9260963" y="3966650"/>
              <a:ext cx="261778" cy="451476"/>
              <a:chOff x="789783" y="2138184"/>
              <a:chExt cx="261778" cy="451476"/>
            </a:xfrm>
          </p:grpSpPr>
          <p:sp>
            <p:nvSpPr>
              <p:cNvPr id="96" name="Rectangle 95">
                <a:extLst>
                  <a:ext uri="{FF2B5EF4-FFF2-40B4-BE49-F238E27FC236}">
                    <a16:creationId xmlns:a16="http://schemas.microsoft.com/office/drawing/2014/main" id="{35DF9839-29DE-4B61-B30E-14C2BE251BA8}"/>
                  </a:ext>
                </a:extLst>
              </p:cNvPr>
              <p:cNvSpPr/>
              <p:nvPr/>
            </p:nvSpPr>
            <p:spPr bwMode="auto">
              <a:xfrm>
                <a:off x="789783" y="2138184"/>
                <a:ext cx="261778" cy="451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DB255035-410B-4000-9060-8877613314A0}"/>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26D240F0-C8E2-4FDB-BF48-441EB2648A0B}"/>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4DFA97FD-4812-451B-A0BF-F17D43AC4B3F}"/>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00" name="server 1" descr="server">
              <a:extLst>
                <a:ext uri="{FF2B5EF4-FFF2-40B4-BE49-F238E27FC236}">
                  <a16:creationId xmlns:a16="http://schemas.microsoft.com/office/drawing/2014/main" id="{ED353EF5-7EC1-4E20-9E16-62523DF71923}"/>
                </a:ext>
              </a:extLst>
            </p:cNvPr>
            <p:cNvGrpSpPr/>
            <p:nvPr/>
          </p:nvGrpSpPr>
          <p:grpSpPr>
            <a:xfrm>
              <a:off x="9435135" y="4133565"/>
              <a:ext cx="261778" cy="451476"/>
              <a:chOff x="789783" y="2138184"/>
              <a:chExt cx="261778" cy="451476"/>
            </a:xfrm>
          </p:grpSpPr>
          <p:sp>
            <p:nvSpPr>
              <p:cNvPr id="101" name="Rectangle 100">
                <a:extLst>
                  <a:ext uri="{FF2B5EF4-FFF2-40B4-BE49-F238E27FC236}">
                    <a16:creationId xmlns:a16="http://schemas.microsoft.com/office/drawing/2014/main" id="{E7BB8B3C-216D-4480-80FD-A7FAB4DEE213}"/>
                  </a:ext>
                </a:extLst>
              </p:cNvPr>
              <p:cNvSpPr/>
              <p:nvPr/>
            </p:nvSpPr>
            <p:spPr bwMode="auto">
              <a:xfrm>
                <a:off x="789783" y="2138184"/>
                <a:ext cx="261778" cy="451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135ABAF7-152F-4E74-887B-FCD61CC1B9B2}"/>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4D96190A-F8BB-44B2-A55D-6596FBA91EFA}"/>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6C30AB3C-1D89-4F38-9663-D3D5AAD4701F}"/>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106" name="windows server licenses" descr="windows server licenses">
            <a:extLst>
              <a:ext uri="{FF2B5EF4-FFF2-40B4-BE49-F238E27FC236}">
                <a16:creationId xmlns:a16="http://schemas.microsoft.com/office/drawing/2014/main" id="{F40766D6-815D-4D69-85B4-D9BE91DF1DE9}"/>
              </a:ext>
            </a:extLst>
          </p:cNvPr>
          <p:cNvGrpSpPr/>
          <p:nvPr/>
        </p:nvGrpSpPr>
        <p:grpSpPr>
          <a:xfrm>
            <a:off x="6356080" y="3598865"/>
            <a:ext cx="308583" cy="327811"/>
            <a:chOff x="8263236" y="2194878"/>
            <a:chExt cx="336190" cy="335972"/>
          </a:xfrm>
        </p:grpSpPr>
        <p:sp>
          <p:nvSpPr>
            <p:cNvPr id="107" name="Freeform: Shape 106">
              <a:extLst>
                <a:ext uri="{FF2B5EF4-FFF2-40B4-BE49-F238E27FC236}">
                  <a16:creationId xmlns:a16="http://schemas.microsoft.com/office/drawing/2014/main" id="{A3A67B0E-E355-4FCB-A1FF-7EF31D99B8F2}"/>
                </a:ext>
              </a:extLst>
            </p:cNvPr>
            <p:cNvSpPr/>
            <p:nvPr/>
          </p:nvSpPr>
          <p:spPr>
            <a:xfrm>
              <a:off x="8263236" y="2194878"/>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36A96C08-A35F-47CC-9014-886C8A974277}"/>
                </a:ext>
              </a:extLst>
            </p:cNvPr>
            <p:cNvSpPr/>
            <p:nvPr/>
          </p:nvSpPr>
          <p:spPr>
            <a:xfrm>
              <a:off x="8263236" y="2283850"/>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3C4ED7BD-EC2C-4398-895A-6CE05AD76B69}"/>
                </a:ext>
              </a:extLst>
            </p:cNvPr>
            <p:cNvSpPr/>
            <p:nvPr/>
          </p:nvSpPr>
          <p:spPr>
            <a:xfrm>
              <a:off x="8263236" y="2371633"/>
              <a:ext cx="336190"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7154FB1-07FA-4007-B910-0FA528721F27}"/>
                </a:ext>
              </a:extLst>
            </p:cNvPr>
            <p:cNvSpPr/>
            <p:nvPr/>
          </p:nvSpPr>
          <p:spPr>
            <a:xfrm>
              <a:off x="8263236" y="2513340"/>
              <a:ext cx="336190"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2A2811DE-4B08-4006-B3A2-92861AB1FD16}"/>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2" name="backup" descr="backup, recovery">
            <a:extLst>
              <a:ext uri="{FF2B5EF4-FFF2-40B4-BE49-F238E27FC236}">
                <a16:creationId xmlns:a16="http://schemas.microsoft.com/office/drawing/2014/main" id="{6856E9F3-1271-46AC-B22F-344375FB7BCF}"/>
              </a:ext>
            </a:extLst>
          </p:cNvPr>
          <p:cNvGrpSpPr/>
          <p:nvPr/>
        </p:nvGrpSpPr>
        <p:grpSpPr>
          <a:xfrm>
            <a:off x="6354977" y="4251616"/>
            <a:ext cx="310516" cy="328141"/>
            <a:chOff x="11091501" y="3125849"/>
            <a:chExt cx="338296" cy="336310"/>
          </a:xfrm>
        </p:grpSpPr>
        <p:sp>
          <p:nvSpPr>
            <p:cNvPr id="113" name="Freeform: Shape 112">
              <a:extLst>
                <a:ext uri="{FF2B5EF4-FFF2-40B4-BE49-F238E27FC236}">
                  <a16:creationId xmlns:a16="http://schemas.microsoft.com/office/drawing/2014/main" id="{10C38B55-CB2E-4DAF-BFBA-005B8FF2066D}"/>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D90C9985-1A7D-44D0-94EC-2D09874AF40F}"/>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DBDF908D-C956-4BFD-BB89-21ABCCACA4BE}"/>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5304B77-82ED-4DB2-9682-36248D8B45F3}"/>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44E3678D-3AEA-46A4-BDAD-AE04C345ED9E}"/>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6E47BD38-1657-42FE-BA4D-30B64FDA8058}"/>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101A412A-826D-4DDE-B068-B2B368F316C4}"/>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09A3D6D-5AE0-463F-BFA8-69EDFA8CFB8E}"/>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1" name="devices" descr="devices">
            <a:extLst>
              <a:ext uri="{FF2B5EF4-FFF2-40B4-BE49-F238E27FC236}">
                <a16:creationId xmlns:a16="http://schemas.microsoft.com/office/drawing/2014/main" id="{6295B95A-70FC-4456-9C85-AE5B23E48A5E}"/>
              </a:ext>
            </a:extLst>
          </p:cNvPr>
          <p:cNvGrpSpPr/>
          <p:nvPr/>
        </p:nvGrpSpPr>
        <p:grpSpPr>
          <a:xfrm>
            <a:off x="4638016" y="4908135"/>
            <a:ext cx="381879" cy="323184"/>
            <a:chOff x="6192798" y="5102604"/>
            <a:chExt cx="537707" cy="428090"/>
          </a:xfrm>
        </p:grpSpPr>
        <p:grpSp>
          <p:nvGrpSpPr>
            <p:cNvPr id="122" name="Group 121">
              <a:extLst>
                <a:ext uri="{FF2B5EF4-FFF2-40B4-BE49-F238E27FC236}">
                  <a16:creationId xmlns:a16="http://schemas.microsoft.com/office/drawing/2014/main" id="{C26CD242-0BB9-49AB-904C-127C68B1B19A}"/>
                </a:ext>
              </a:extLst>
            </p:cNvPr>
            <p:cNvGrpSpPr/>
            <p:nvPr/>
          </p:nvGrpSpPr>
          <p:grpSpPr>
            <a:xfrm>
              <a:off x="6462844" y="5102604"/>
              <a:ext cx="267661" cy="197718"/>
              <a:chOff x="5056189" y="1363664"/>
              <a:chExt cx="315913" cy="233363"/>
            </a:xfrm>
          </p:grpSpPr>
          <p:sp>
            <p:nvSpPr>
              <p:cNvPr id="132" name="Freeform 44">
                <a:extLst>
                  <a:ext uri="{FF2B5EF4-FFF2-40B4-BE49-F238E27FC236}">
                    <a16:creationId xmlns:a16="http://schemas.microsoft.com/office/drawing/2014/main" id="{3B95358B-143E-4F8C-956A-F1FBE814504F}"/>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45">
                <a:extLst>
                  <a:ext uri="{FF2B5EF4-FFF2-40B4-BE49-F238E27FC236}">
                    <a16:creationId xmlns:a16="http://schemas.microsoft.com/office/drawing/2014/main" id="{12E86C06-1C36-4FC0-AF27-CD95F8BEAE0B}"/>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46">
                <a:extLst>
                  <a:ext uri="{FF2B5EF4-FFF2-40B4-BE49-F238E27FC236}">
                    <a16:creationId xmlns:a16="http://schemas.microsoft.com/office/drawing/2014/main" id="{0D113C5E-AC7F-46EA-B00A-0E873B2B9307}"/>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134">
                <a:extLst>
                  <a:ext uri="{FF2B5EF4-FFF2-40B4-BE49-F238E27FC236}">
                    <a16:creationId xmlns:a16="http://schemas.microsoft.com/office/drawing/2014/main" id="{6922BB17-C976-45E6-8B33-208AFC74A455}"/>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172">
                <a:extLst>
                  <a:ext uri="{FF2B5EF4-FFF2-40B4-BE49-F238E27FC236}">
                    <a16:creationId xmlns:a16="http://schemas.microsoft.com/office/drawing/2014/main" id="{6939CA1E-B57F-40FE-9886-218EB080D257}"/>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91CF8430-AE18-4899-8532-480C4D8F596A}"/>
                </a:ext>
              </a:extLst>
            </p:cNvPr>
            <p:cNvGrpSpPr/>
            <p:nvPr/>
          </p:nvGrpSpPr>
          <p:grpSpPr>
            <a:xfrm>
              <a:off x="6192798" y="5232998"/>
              <a:ext cx="407642" cy="297696"/>
              <a:chOff x="5884864" y="1174751"/>
              <a:chExt cx="382588" cy="279400"/>
            </a:xfrm>
          </p:grpSpPr>
          <p:sp>
            <p:nvSpPr>
              <p:cNvPr id="129" name="Freeform 51">
                <a:extLst>
                  <a:ext uri="{FF2B5EF4-FFF2-40B4-BE49-F238E27FC236}">
                    <a16:creationId xmlns:a16="http://schemas.microsoft.com/office/drawing/2014/main" id="{37CB4B14-6AB1-4EBD-9E5A-2F445F728D62}"/>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52">
                <a:extLst>
                  <a:ext uri="{FF2B5EF4-FFF2-40B4-BE49-F238E27FC236}">
                    <a16:creationId xmlns:a16="http://schemas.microsoft.com/office/drawing/2014/main" id="{5896721E-9118-488B-AE22-373FFA994151}"/>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174">
                <a:extLst>
                  <a:ext uri="{FF2B5EF4-FFF2-40B4-BE49-F238E27FC236}">
                    <a16:creationId xmlns:a16="http://schemas.microsoft.com/office/drawing/2014/main" id="{5E3EC702-B259-4192-8ED9-7B9D900E84DF}"/>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DA5B8D4B-48E9-4683-95D5-2D69395535E8}"/>
                </a:ext>
              </a:extLst>
            </p:cNvPr>
            <p:cNvGrpSpPr/>
            <p:nvPr/>
          </p:nvGrpSpPr>
          <p:grpSpPr>
            <a:xfrm>
              <a:off x="6613123" y="5331563"/>
              <a:ext cx="117382" cy="199131"/>
              <a:chOff x="6597743" y="5280126"/>
              <a:chExt cx="117382" cy="199131"/>
            </a:xfrm>
          </p:grpSpPr>
          <p:sp>
            <p:nvSpPr>
              <p:cNvPr id="125" name="Freeform 48">
                <a:extLst>
                  <a:ext uri="{FF2B5EF4-FFF2-40B4-BE49-F238E27FC236}">
                    <a16:creationId xmlns:a16="http://schemas.microsoft.com/office/drawing/2014/main" id="{DC0B65A7-EF93-4B04-942B-028E1DF610BE}"/>
                  </a:ext>
                </a:extLst>
              </p:cNvPr>
              <p:cNvSpPr>
                <a:spLocks/>
              </p:cNvSpPr>
              <p:nvPr/>
            </p:nvSpPr>
            <p:spPr bwMode="auto">
              <a:xfrm>
                <a:off x="6597743" y="5418470"/>
                <a:ext cx="117382" cy="60787"/>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125">
                <a:extLst>
                  <a:ext uri="{FF2B5EF4-FFF2-40B4-BE49-F238E27FC236}">
                    <a16:creationId xmlns:a16="http://schemas.microsoft.com/office/drawing/2014/main" id="{93E2FF34-28EE-4C4D-9BF2-CF8DC5C4E6B4}"/>
                  </a:ext>
                </a:extLst>
              </p:cNvPr>
              <p:cNvSpPr>
                <a:spLocks noChangeArrowheads="1"/>
              </p:cNvSpPr>
              <p:nvPr/>
            </p:nvSpPr>
            <p:spPr bwMode="auto">
              <a:xfrm>
                <a:off x="6645953" y="5450960"/>
                <a:ext cx="22009" cy="12577"/>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50">
                <a:extLst>
                  <a:ext uri="{FF2B5EF4-FFF2-40B4-BE49-F238E27FC236}">
                    <a16:creationId xmlns:a16="http://schemas.microsoft.com/office/drawing/2014/main" id="{C0604835-0B2B-4EA0-9597-263CCED6F517}"/>
                  </a:ext>
                </a:extLst>
              </p:cNvPr>
              <p:cNvSpPr>
                <a:spLocks/>
              </p:cNvSpPr>
              <p:nvPr/>
            </p:nvSpPr>
            <p:spPr bwMode="auto">
              <a:xfrm>
                <a:off x="6597743" y="5280126"/>
                <a:ext cx="117382" cy="156161"/>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175">
                <a:extLst>
                  <a:ext uri="{FF2B5EF4-FFF2-40B4-BE49-F238E27FC236}">
                    <a16:creationId xmlns:a16="http://schemas.microsoft.com/office/drawing/2014/main" id="{9998EDE6-A5A1-4CDD-8B7D-DB68D1367CC7}"/>
                  </a:ext>
                </a:extLst>
              </p:cNvPr>
              <p:cNvSpPr>
                <a:spLocks/>
              </p:cNvSpPr>
              <p:nvPr/>
            </p:nvSpPr>
            <p:spPr bwMode="auto">
              <a:xfrm>
                <a:off x="6597743" y="5280126"/>
                <a:ext cx="117382" cy="155113"/>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8" name="Rectangle 17">
            <a:extLst>
              <a:ext uri="{FF2B5EF4-FFF2-40B4-BE49-F238E27FC236}">
                <a16:creationId xmlns:a16="http://schemas.microsoft.com/office/drawing/2014/main" id="{161FFED1-7E5B-4960-940E-8EFA9154D74B}"/>
              </a:ext>
            </a:extLst>
          </p:cNvPr>
          <p:cNvSpPr/>
          <p:nvPr/>
        </p:nvSpPr>
        <p:spPr bwMode="auto">
          <a:xfrm>
            <a:off x="1083068" y="3472062"/>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VMs</a:t>
            </a:r>
          </a:p>
        </p:txBody>
      </p:sp>
      <p:sp>
        <p:nvSpPr>
          <p:cNvPr id="19" name="Rectangle 18">
            <a:extLst>
              <a:ext uri="{FF2B5EF4-FFF2-40B4-BE49-F238E27FC236}">
                <a16:creationId xmlns:a16="http://schemas.microsoft.com/office/drawing/2014/main" id="{346531B5-A0C6-40E6-A1D9-02B7636F1961}"/>
              </a:ext>
            </a:extLst>
          </p:cNvPr>
          <p:cNvSpPr/>
          <p:nvPr/>
        </p:nvSpPr>
        <p:spPr bwMode="auto">
          <a:xfrm>
            <a:off x="1083068" y="4125024"/>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20" name="Rectangle 19">
            <a:extLst>
              <a:ext uri="{FF2B5EF4-FFF2-40B4-BE49-F238E27FC236}">
                <a16:creationId xmlns:a16="http://schemas.microsoft.com/office/drawing/2014/main" id="{9606454F-9117-4C58-8940-5B30B544797D}"/>
              </a:ext>
            </a:extLst>
          </p:cNvPr>
          <p:cNvSpPr/>
          <p:nvPr/>
        </p:nvSpPr>
        <p:spPr bwMode="auto">
          <a:xfrm>
            <a:off x="2568779" y="3472062"/>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Databases</a:t>
            </a:r>
          </a:p>
        </p:txBody>
      </p:sp>
      <p:sp>
        <p:nvSpPr>
          <p:cNvPr id="21" name="Rectangle 20">
            <a:extLst>
              <a:ext uri="{FF2B5EF4-FFF2-40B4-BE49-F238E27FC236}">
                <a16:creationId xmlns:a16="http://schemas.microsoft.com/office/drawing/2014/main" id="{D6758504-72E9-4B44-BCEC-62E4E26676E8}"/>
              </a:ext>
            </a:extLst>
          </p:cNvPr>
          <p:cNvSpPr/>
          <p:nvPr/>
        </p:nvSpPr>
        <p:spPr bwMode="auto">
          <a:xfrm>
            <a:off x="2568779" y="4125024"/>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Serverless</a:t>
            </a:r>
          </a:p>
        </p:txBody>
      </p:sp>
      <p:grpSp>
        <p:nvGrpSpPr>
          <p:cNvPr id="49" name="Group 48">
            <a:extLst>
              <a:ext uri="{FF2B5EF4-FFF2-40B4-BE49-F238E27FC236}">
                <a16:creationId xmlns:a16="http://schemas.microsoft.com/office/drawing/2014/main" id="{BF481925-44F5-433F-A356-179D07136885}"/>
              </a:ext>
            </a:extLst>
          </p:cNvPr>
          <p:cNvGrpSpPr/>
          <p:nvPr/>
        </p:nvGrpSpPr>
        <p:grpSpPr>
          <a:xfrm>
            <a:off x="1322282" y="4923757"/>
            <a:ext cx="2715768" cy="431372"/>
            <a:chOff x="335533" y="4622982"/>
            <a:chExt cx="3198243" cy="477900"/>
          </a:xfrm>
        </p:grpSpPr>
        <p:pic>
          <p:nvPicPr>
            <p:cNvPr id="1030" name="Picture 6" descr="Related image">
              <a:extLst>
                <a:ext uri="{FF2B5EF4-FFF2-40B4-BE49-F238E27FC236}">
                  <a16:creationId xmlns:a16="http://schemas.microsoft.com/office/drawing/2014/main" id="{6B743BBD-92CA-4F5A-805D-088F089329A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533" y="4688387"/>
              <a:ext cx="347092" cy="3470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javascript logo png">
              <a:extLst>
                <a:ext uri="{FF2B5EF4-FFF2-40B4-BE49-F238E27FC236}">
                  <a16:creationId xmlns:a16="http://schemas.microsoft.com/office/drawing/2014/main" id="{7C220DD9-3607-4DD1-845E-27EE6EB77EB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9846" y="4681430"/>
              <a:ext cx="361006" cy="3610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ython logo png">
              <a:extLst>
                <a:ext uri="{FF2B5EF4-FFF2-40B4-BE49-F238E27FC236}">
                  <a16:creationId xmlns:a16="http://schemas.microsoft.com/office/drawing/2014/main" id="{7384BD40-60F5-4ED3-BA71-ACAF3C6A64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18073" y="4692651"/>
              <a:ext cx="338564" cy="33856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java logo png">
              <a:extLst>
                <a:ext uri="{FF2B5EF4-FFF2-40B4-BE49-F238E27FC236}">
                  <a16:creationId xmlns:a16="http://schemas.microsoft.com/office/drawing/2014/main" id="{DD1D16A6-427E-4929-8DCA-AD921D8A012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724" r="20724"/>
            <a:stretch/>
          </p:blipFill>
          <p:spPr bwMode="auto">
            <a:xfrm>
              <a:off x="1943858" y="4622982"/>
              <a:ext cx="279818" cy="477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go code logo png">
              <a:extLst>
                <a:ext uri="{FF2B5EF4-FFF2-40B4-BE49-F238E27FC236}">
                  <a16:creationId xmlns:a16="http://schemas.microsoft.com/office/drawing/2014/main" id="{E651ED4F-D1EB-4626-884E-F53CB40E4AC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10897" y="4770120"/>
              <a:ext cx="486964" cy="1836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hp logo png">
              <a:extLst>
                <a:ext uri="{FF2B5EF4-FFF2-40B4-BE49-F238E27FC236}">
                  <a16:creationId xmlns:a16="http://schemas.microsoft.com/office/drawing/2014/main" id="{84509149-B83B-4601-969E-01AA83EA55B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85082" y="4740814"/>
              <a:ext cx="448694" cy="242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FDB77377-7357-456E-887A-9BD5583FC8E2}"/>
              </a:ext>
            </a:extLst>
          </p:cNvPr>
          <p:cNvGrpSpPr/>
          <p:nvPr/>
        </p:nvGrpSpPr>
        <p:grpSpPr>
          <a:xfrm>
            <a:off x="1243435" y="3628974"/>
            <a:ext cx="344951" cy="298832"/>
            <a:chOff x="911674" y="3283088"/>
            <a:chExt cx="375812" cy="306271"/>
          </a:xfrm>
        </p:grpSpPr>
        <p:grpSp>
          <p:nvGrpSpPr>
            <p:cNvPr id="62" name="monitor 1" descr="monitor, desktop">
              <a:extLst>
                <a:ext uri="{FF2B5EF4-FFF2-40B4-BE49-F238E27FC236}">
                  <a16:creationId xmlns:a16="http://schemas.microsoft.com/office/drawing/2014/main" id="{AC786E9B-BC42-4034-99A4-867A167DD725}"/>
                </a:ext>
              </a:extLst>
            </p:cNvPr>
            <p:cNvGrpSpPr/>
            <p:nvPr/>
          </p:nvGrpSpPr>
          <p:grpSpPr>
            <a:xfrm>
              <a:off x="911674" y="3283088"/>
              <a:ext cx="375812" cy="306271"/>
              <a:chOff x="4233864" y="1827214"/>
              <a:chExt cx="403225" cy="328613"/>
            </a:xfrm>
          </p:grpSpPr>
          <p:sp>
            <p:nvSpPr>
              <p:cNvPr id="63" name="Freeform 53">
                <a:extLst>
                  <a:ext uri="{FF2B5EF4-FFF2-40B4-BE49-F238E27FC236}">
                    <a16:creationId xmlns:a16="http://schemas.microsoft.com/office/drawing/2014/main" id="{8EC58E04-9B14-4A30-A203-70A4E481A504}"/>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54">
                <a:extLst>
                  <a:ext uri="{FF2B5EF4-FFF2-40B4-BE49-F238E27FC236}">
                    <a16:creationId xmlns:a16="http://schemas.microsoft.com/office/drawing/2014/main" id="{DB25CDBB-A59B-4C8A-B6AC-19D9774C4757}"/>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173">
                <a:extLst>
                  <a:ext uri="{FF2B5EF4-FFF2-40B4-BE49-F238E27FC236}">
                    <a16:creationId xmlns:a16="http://schemas.microsoft.com/office/drawing/2014/main" id="{E2F74541-378C-4FBE-83CB-3B5DF527045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391FF353-A587-4511-8760-C25EE7802247}"/>
                </a:ext>
              </a:extLst>
            </p:cNvPr>
            <p:cNvGrpSpPr/>
            <p:nvPr/>
          </p:nvGrpSpPr>
          <p:grpSpPr>
            <a:xfrm>
              <a:off x="1040456" y="3311396"/>
              <a:ext cx="118248" cy="127820"/>
              <a:chOff x="1031896" y="3342896"/>
              <a:chExt cx="135369" cy="146327"/>
            </a:xfrm>
            <a:solidFill>
              <a:schemeClr val="accent1"/>
            </a:solidFill>
          </p:grpSpPr>
          <p:sp>
            <p:nvSpPr>
              <p:cNvPr id="55" name="Freeform: Shape 54">
                <a:extLst>
                  <a:ext uri="{FF2B5EF4-FFF2-40B4-BE49-F238E27FC236}">
                    <a16:creationId xmlns:a16="http://schemas.microsoft.com/office/drawing/2014/main" id="{A8C15F55-048D-4A2A-BDF9-A6EBE9C044F3}"/>
                  </a:ext>
                  <a:ext uri="{C183D7F6-B498-43B3-948B-1728B52AA6E4}">
                    <adec:decorative xmlns:adec="http://schemas.microsoft.com/office/drawing/2017/decorative" val="1"/>
                  </a:ext>
                </a:extLst>
              </p:cNvPr>
              <p:cNvSpPr/>
              <p:nvPr/>
            </p:nvSpPr>
            <p:spPr>
              <a:xfrm>
                <a:off x="1040479" y="3342896"/>
                <a:ext cx="114045" cy="68427"/>
              </a:xfrm>
              <a:custGeom>
                <a:avLst/>
                <a:gdLst>
                  <a:gd name="connsiteX0" fmla="*/ 305202 w 586362"/>
                  <a:gd name="connsiteY0" fmla="*/ 356067 h 351817"/>
                  <a:gd name="connsiteX1" fmla="*/ 301808 w 586362"/>
                  <a:gd name="connsiteY1" fmla="*/ 356067 h 351817"/>
                  <a:gd name="connsiteX2" fmla="*/ 3389 w 586362"/>
                  <a:gd name="connsiteY2" fmla="*/ 183121 h 351817"/>
                  <a:gd name="connsiteX3" fmla="*/ 0 w 586362"/>
                  <a:gd name="connsiteY3" fmla="*/ 176339 h 351817"/>
                  <a:gd name="connsiteX4" fmla="*/ 3389 w 586362"/>
                  <a:gd name="connsiteY4" fmla="*/ 169556 h 351817"/>
                  <a:gd name="connsiteX5" fmla="*/ 301808 w 586362"/>
                  <a:gd name="connsiteY5" fmla="*/ 0 h 351817"/>
                  <a:gd name="connsiteX6" fmla="*/ 311984 w 586362"/>
                  <a:gd name="connsiteY6" fmla="*/ 0 h 351817"/>
                  <a:gd name="connsiteX7" fmla="*/ 610403 w 586362"/>
                  <a:gd name="connsiteY7" fmla="*/ 172946 h 351817"/>
                  <a:gd name="connsiteX8" fmla="*/ 613792 w 586362"/>
                  <a:gd name="connsiteY8" fmla="*/ 179728 h 351817"/>
                  <a:gd name="connsiteX9" fmla="*/ 610403 w 586362"/>
                  <a:gd name="connsiteY9" fmla="*/ 186510 h 351817"/>
                  <a:gd name="connsiteX10" fmla="*/ 315373 w 586362"/>
                  <a:gd name="connsiteY10" fmla="*/ 356067 h 351817"/>
                  <a:gd name="connsiteX11" fmla="*/ 305202 w 586362"/>
                  <a:gd name="connsiteY11" fmla="*/ 356067 h 35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362" h="351817">
                    <a:moveTo>
                      <a:pt x="305202" y="356067"/>
                    </a:moveTo>
                    <a:lnTo>
                      <a:pt x="301808" y="356067"/>
                    </a:lnTo>
                    <a:lnTo>
                      <a:pt x="3389" y="183121"/>
                    </a:lnTo>
                    <a:cubicBezTo>
                      <a:pt x="0" y="183121"/>
                      <a:pt x="0" y="179728"/>
                      <a:pt x="0" y="176339"/>
                    </a:cubicBezTo>
                    <a:cubicBezTo>
                      <a:pt x="0" y="172946"/>
                      <a:pt x="0" y="169556"/>
                      <a:pt x="3389" y="169556"/>
                    </a:cubicBezTo>
                    <a:lnTo>
                      <a:pt x="301808" y="0"/>
                    </a:lnTo>
                    <a:cubicBezTo>
                      <a:pt x="305202" y="0"/>
                      <a:pt x="308591" y="0"/>
                      <a:pt x="311984" y="0"/>
                    </a:cubicBezTo>
                    <a:lnTo>
                      <a:pt x="610403" y="172946"/>
                    </a:lnTo>
                    <a:cubicBezTo>
                      <a:pt x="613792" y="172946"/>
                      <a:pt x="613792" y="176339"/>
                      <a:pt x="613792" y="179728"/>
                    </a:cubicBezTo>
                    <a:cubicBezTo>
                      <a:pt x="613792" y="183121"/>
                      <a:pt x="613792" y="186510"/>
                      <a:pt x="610403" y="186510"/>
                    </a:cubicBezTo>
                    <a:lnTo>
                      <a:pt x="315373" y="356067"/>
                    </a:lnTo>
                    <a:cubicBezTo>
                      <a:pt x="308591" y="356067"/>
                      <a:pt x="308591" y="356067"/>
                      <a:pt x="305202" y="356067"/>
                    </a:cubicBezTo>
                    <a:close/>
                  </a:path>
                </a:pathLst>
              </a:custGeom>
              <a:grpFill/>
              <a:ln w="390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BA4031CA-0544-4B11-8C80-F6C0899663B1}"/>
                  </a:ext>
                  <a:ext uri="{C183D7F6-B498-43B3-948B-1728B52AA6E4}">
                    <adec:decorative xmlns:adec="http://schemas.microsoft.com/office/drawing/2017/decorative" val="1"/>
                  </a:ext>
                </a:extLst>
              </p:cNvPr>
              <p:cNvSpPr/>
              <p:nvPr/>
            </p:nvSpPr>
            <p:spPr>
              <a:xfrm>
                <a:off x="1031896" y="3389717"/>
                <a:ext cx="60824" cy="98838"/>
              </a:xfrm>
              <a:custGeom>
                <a:avLst/>
                <a:gdLst>
                  <a:gd name="connsiteX0" fmla="*/ 315377 w 312726"/>
                  <a:gd name="connsiteY0" fmla="*/ 525623 h 508180"/>
                  <a:gd name="connsiteX1" fmla="*/ 315377 w 312726"/>
                  <a:gd name="connsiteY1" fmla="*/ 179728 h 508180"/>
                  <a:gd name="connsiteX2" fmla="*/ 311988 w 312726"/>
                  <a:gd name="connsiteY2" fmla="*/ 172946 h 508180"/>
                  <a:gd name="connsiteX3" fmla="*/ 13568 w 312726"/>
                  <a:gd name="connsiteY3" fmla="*/ 0 h 508180"/>
                  <a:gd name="connsiteX4" fmla="*/ 3393 w 312726"/>
                  <a:gd name="connsiteY4" fmla="*/ 0 h 508180"/>
                  <a:gd name="connsiteX5" fmla="*/ 0 w 312726"/>
                  <a:gd name="connsiteY5" fmla="*/ 6782 h 508180"/>
                  <a:gd name="connsiteX6" fmla="*/ 0 w 312726"/>
                  <a:gd name="connsiteY6" fmla="*/ 352677 h 508180"/>
                  <a:gd name="connsiteX7" fmla="*/ 3393 w 312726"/>
                  <a:gd name="connsiteY7" fmla="*/ 359460 h 508180"/>
                  <a:gd name="connsiteX8" fmla="*/ 301812 w 312726"/>
                  <a:gd name="connsiteY8" fmla="*/ 532405 h 508180"/>
                  <a:gd name="connsiteX9" fmla="*/ 305205 w 312726"/>
                  <a:gd name="connsiteY9" fmla="*/ 532405 h 508180"/>
                  <a:gd name="connsiteX10" fmla="*/ 308595 w 312726"/>
                  <a:gd name="connsiteY10" fmla="*/ 532405 h 508180"/>
                  <a:gd name="connsiteX11" fmla="*/ 315377 w 312726"/>
                  <a:gd name="connsiteY11" fmla="*/ 525623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5377" y="525623"/>
                    </a:moveTo>
                    <a:lnTo>
                      <a:pt x="315377" y="179728"/>
                    </a:lnTo>
                    <a:cubicBezTo>
                      <a:pt x="315377" y="176339"/>
                      <a:pt x="311988" y="172946"/>
                      <a:pt x="311988" y="172946"/>
                    </a:cubicBezTo>
                    <a:lnTo>
                      <a:pt x="13568" y="0"/>
                    </a:lnTo>
                    <a:cubicBezTo>
                      <a:pt x="10175" y="0"/>
                      <a:pt x="6786" y="0"/>
                      <a:pt x="3393" y="0"/>
                    </a:cubicBezTo>
                    <a:cubicBezTo>
                      <a:pt x="4" y="0"/>
                      <a:pt x="0" y="3389"/>
                      <a:pt x="0" y="6782"/>
                    </a:cubicBezTo>
                    <a:lnTo>
                      <a:pt x="0" y="352677"/>
                    </a:lnTo>
                    <a:cubicBezTo>
                      <a:pt x="0" y="356067"/>
                      <a:pt x="3393" y="359460"/>
                      <a:pt x="3393" y="359460"/>
                    </a:cubicBezTo>
                    <a:lnTo>
                      <a:pt x="301812" y="532405"/>
                    </a:lnTo>
                    <a:lnTo>
                      <a:pt x="305205" y="532405"/>
                    </a:lnTo>
                    <a:lnTo>
                      <a:pt x="308595" y="532405"/>
                    </a:lnTo>
                    <a:cubicBezTo>
                      <a:pt x="315377" y="532405"/>
                      <a:pt x="315377" y="529016"/>
                      <a:pt x="315377" y="525623"/>
                    </a:cubicBezTo>
                    <a:close/>
                  </a:path>
                </a:pathLst>
              </a:custGeom>
              <a:grpFill/>
              <a:ln w="390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EDA2EB0-C770-4AE9-9858-A4107CC1C946}"/>
                  </a:ext>
                  <a:ext uri="{C183D7F6-B498-43B3-948B-1728B52AA6E4}">
                    <adec:decorative xmlns:adec="http://schemas.microsoft.com/office/drawing/2017/decorative" val="1"/>
                  </a:ext>
                </a:extLst>
              </p:cNvPr>
              <p:cNvSpPr/>
              <p:nvPr/>
            </p:nvSpPr>
            <p:spPr>
              <a:xfrm>
                <a:off x="1106441" y="3390385"/>
                <a:ext cx="60824" cy="98838"/>
              </a:xfrm>
              <a:custGeom>
                <a:avLst/>
                <a:gdLst>
                  <a:gd name="connsiteX0" fmla="*/ 311984 w 312726"/>
                  <a:gd name="connsiteY0" fmla="*/ 356067 h 508180"/>
                  <a:gd name="connsiteX1" fmla="*/ 315377 w 312726"/>
                  <a:gd name="connsiteY1" fmla="*/ 349284 h 508180"/>
                  <a:gd name="connsiteX2" fmla="*/ 315377 w 312726"/>
                  <a:gd name="connsiteY2" fmla="*/ 6782 h 508180"/>
                  <a:gd name="connsiteX3" fmla="*/ 311984 w 312726"/>
                  <a:gd name="connsiteY3" fmla="*/ 0 h 508180"/>
                  <a:gd name="connsiteX4" fmla="*/ 301812 w 312726"/>
                  <a:gd name="connsiteY4" fmla="*/ 0 h 508180"/>
                  <a:gd name="connsiteX5" fmla="*/ 3393 w 312726"/>
                  <a:gd name="connsiteY5" fmla="*/ 172946 h 508180"/>
                  <a:gd name="connsiteX6" fmla="*/ 0 w 312726"/>
                  <a:gd name="connsiteY6" fmla="*/ 179728 h 508180"/>
                  <a:gd name="connsiteX7" fmla="*/ 0 w 312726"/>
                  <a:gd name="connsiteY7" fmla="*/ 522234 h 508180"/>
                  <a:gd name="connsiteX8" fmla="*/ 3393 w 312726"/>
                  <a:gd name="connsiteY8" fmla="*/ 529016 h 508180"/>
                  <a:gd name="connsiteX9" fmla="*/ 6782 w 312726"/>
                  <a:gd name="connsiteY9" fmla="*/ 529016 h 508180"/>
                  <a:gd name="connsiteX10" fmla="*/ 10175 w 312726"/>
                  <a:gd name="connsiteY10" fmla="*/ 529016 h 508180"/>
                  <a:gd name="connsiteX11" fmla="*/ 311984 w 312726"/>
                  <a:gd name="connsiteY11" fmla="*/ 356067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1984" y="356067"/>
                    </a:moveTo>
                    <a:cubicBezTo>
                      <a:pt x="315377" y="356067"/>
                      <a:pt x="315377" y="352677"/>
                      <a:pt x="315377" y="349284"/>
                    </a:cubicBezTo>
                    <a:lnTo>
                      <a:pt x="315377" y="6782"/>
                    </a:lnTo>
                    <a:cubicBezTo>
                      <a:pt x="315377" y="3389"/>
                      <a:pt x="311984" y="0"/>
                      <a:pt x="311984" y="0"/>
                    </a:cubicBezTo>
                    <a:cubicBezTo>
                      <a:pt x="308595" y="0"/>
                      <a:pt x="305202" y="0"/>
                      <a:pt x="301812" y="0"/>
                    </a:cubicBezTo>
                    <a:lnTo>
                      <a:pt x="3393" y="172946"/>
                    </a:lnTo>
                    <a:cubicBezTo>
                      <a:pt x="0" y="172946"/>
                      <a:pt x="0" y="176339"/>
                      <a:pt x="0" y="179728"/>
                    </a:cubicBezTo>
                    <a:lnTo>
                      <a:pt x="0" y="522234"/>
                    </a:lnTo>
                    <a:cubicBezTo>
                      <a:pt x="0" y="525623"/>
                      <a:pt x="3393" y="529016"/>
                      <a:pt x="3393" y="529016"/>
                    </a:cubicBezTo>
                    <a:lnTo>
                      <a:pt x="6782" y="529016"/>
                    </a:lnTo>
                    <a:lnTo>
                      <a:pt x="10175" y="529016"/>
                    </a:lnTo>
                    <a:lnTo>
                      <a:pt x="311984" y="356067"/>
                    </a:lnTo>
                    <a:close/>
                  </a:path>
                </a:pathLst>
              </a:custGeom>
              <a:grpFill/>
              <a:ln w="390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7" name="server 2" descr="server">
            <a:extLst>
              <a:ext uri="{FF2B5EF4-FFF2-40B4-BE49-F238E27FC236}">
                <a16:creationId xmlns:a16="http://schemas.microsoft.com/office/drawing/2014/main" id="{E61C2F18-DC45-452A-8083-EE910C976A83}"/>
              </a:ext>
            </a:extLst>
          </p:cNvPr>
          <p:cNvGrpSpPr>
            <a:grpSpLocks noChangeAspect="1"/>
          </p:cNvGrpSpPr>
          <p:nvPr/>
        </p:nvGrpSpPr>
        <p:grpSpPr bwMode="auto">
          <a:xfrm>
            <a:off x="2723890" y="3628590"/>
            <a:ext cx="316531" cy="299599"/>
            <a:chOff x="1608" y="1359"/>
            <a:chExt cx="292" cy="260"/>
          </a:xfrm>
        </p:grpSpPr>
        <p:sp>
          <p:nvSpPr>
            <p:cNvPr id="68" name="AutoShape 11">
              <a:extLst>
                <a:ext uri="{FF2B5EF4-FFF2-40B4-BE49-F238E27FC236}">
                  <a16:creationId xmlns:a16="http://schemas.microsoft.com/office/drawing/2014/main" id="{F4E9E677-A534-4AC7-833C-CD7C4CFA5537}"/>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13">
              <a:extLst>
                <a:ext uri="{FF2B5EF4-FFF2-40B4-BE49-F238E27FC236}">
                  <a16:creationId xmlns:a16="http://schemas.microsoft.com/office/drawing/2014/main" id="{FBD04DA7-5786-4E6F-86B5-6EBC862DCE6B}"/>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Rectangle 14">
              <a:extLst>
                <a:ext uri="{FF2B5EF4-FFF2-40B4-BE49-F238E27FC236}">
                  <a16:creationId xmlns:a16="http://schemas.microsoft.com/office/drawing/2014/main" id="{75CD691D-B851-4D27-8374-49984A5180D5}"/>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15">
              <a:extLst>
                <a:ext uri="{FF2B5EF4-FFF2-40B4-BE49-F238E27FC236}">
                  <a16:creationId xmlns:a16="http://schemas.microsoft.com/office/drawing/2014/main" id="{C65AA8FD-DA0F-4F2D-9B20-82344D4A9355}"/>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16">
              <a:extLst>
                <a:ext uri="{FF2B5EF4-FFF2-40B4-BE49-F238E27FC236}">
                  <a16:creationId xmlns:a16="http://schemas.microsoft.com/office/drawing/2014/main" id="{48E92782-95C5-418C-8FA1-70514416FA06}"/>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17">
              <a:extLst>
                <a:ext uri="{FF2B5EF4-FFF2-40B4-BE49-F238E27FC236}">
                  <a16:creationId xmlns:a16="http://schemas.microsoft.com/office/drawing/2014/main" id="{D13D8F12-A040-4EE7-89E7-44C030DA865D}"/>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18">
              <a:extLst>
                <a:ext uri="{FF2B5EF4-FFF2-40B4-BE49-F238E27FC236}">
                  <a16:creationId xmlns:a16="http://schemas.microsoft.com/office/drawing/2014/main" id="{EC16AC13-E643-4B48-8BBF-E52D7FA20BED}"/>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19">
              <a:extLst>
                <a:ext uri="{FF2B5EF4-FFF2-40B4-BE49-F238E27FC236}">
                  <a16:creationId xmlns:a16="http://schemas.microsoft.com/office/drawing/2014/main" id="{EF69554E-DC73-43D2-B1CD-58C19CDB0C96}"/>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20">
              <a:extLst>
                <a:ext uri="{FF2B5EF4-FFF2-40B4-BE49-F238E27FC236}">
                  <a16:creationId xmlns:a16="http://schemas.microsoft.com/office/drawing/2014/main" id="{5B13EEAB-0E47-4D6C-9C84-E0E83BFCB7B0}"/>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21">
              <a:extLst>
                <a:ext uri="{FF2B5EF4-FFF2-40B4-BE49-F238E27FC236}">
                  <a16:creationId xmlns:a16="http://schemas.microsoft.com/office/drawing/2014/main" id="{A80B0B36-795E-412A-892C-DA1E74D72BAE}"/>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Rectangle 22">
              <a:extLst>
                <a:ext uri="{FF2B5EF4-FFF2-40B4-BE49-F238E27FC236}">
                  <a16:creationId xmlns:a16="http://schemas.microsoft.com/office/drawing/2014/main" id="{BB63CF7A-78B9-497C-B508-1E6129C979C3}"/>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Rectangle 23">
              <a:extLst>
                <a:ext uri="{FF2B5EF4-FFF2-40B4-BE49-F238E27FC236}">
                  <a16:creationId xmlns:a16="http://schemas.microsoft.com/office/drawing/2014/main" id="{21348ACD-2B44-4BBC-B5F3-531C13915D1C}"/>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24">
              <a:extLst>
                <a:ext uri="{FF2B5EF4-FFF2-40B4-BE49-F238E27FC236}">
                  <a16:creationId xmlns:a16="http://schemas.microsoft.com/office/drawing/2014/main" id="{4AAFB7FD-F1EA-4F41-8D1C-650C3471B0F2}"/>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1" name="storage3" descr="storage">
            <a:extLst>
              <a:ext uri="{FF2B5EF4-FFF2-40B4-BE49-F238E27FC236}">
                <a16:creationId xmlns:a16="http://schemas.microsoft.com/office/drawing/2014/main" id="{C6BF4FA2-5BC2-4D1F-9C52-22FC6CF14D17}"/>
              </a:ext>
            </a:extLst>
          </p:cNvPr>
          <p:cNvGrpSpPr/>
          <p:nvPr/>
        </p:nvGrpSpPr>
        <p:grpSpPr>
          <a:xfrm>
            <a:off x="1308176" y="4279221"/>
            <a:ext cx="215470" cy="304261"/>
            <a:chOff x="19547751" y="2337953"/>
            <a:chExt cx="652743" cy="867099"/>
          </a:xfrm>
        </p:grpSpPr>
        <p:sp>
          <p:nvSpPr>
            <p:cNvPr id="82" name="Freeform: Shape 81">
              <a:extLst>
                <a:ext uri="{FF2B5EF4-FFF2-40B4-BE49-F238E27FC236}">
                  <a16:creationId xmlns:a16="http://schemas.microsoft.com/office/drawing/2014/main" id="{7A015CAD-A04E-41F6-B3F4-90A047B9101D}"/>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46F58D62-6053-41B8-A662-86B911F4245E}"/>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C19D57CD-C520-4252-8D0B-04EC836315EF}"/>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7" name="download" descr="download">
            <a:extLst>
              <a:ext uri="{FF2B5EF4-FFF2-40B4-BE49-F238E27FC236}">
                <a16:creationId xmlns:a16="http://schemas.microsoft.com/office/drawing/2014/main" id="{051B04CF-F1EC-47F0-82C7-5F787E0DD7DE}"/>
              </a:ext>
            </a:extLst>
          </p:cNvPr>
          <p:cNvGrpSpPr/>
          <p:nvPr/>
        </p:nvGrpSpPr>
        <p:grpSpPr>
          <a:xfrm>
            <a:off x="2725693" y="4192195"/>
            <a:ext cx="312923" cy="478314"/>
            <a:chOff x="5313116" y="2458002"/>
            <a:chExt cx="499452" cy="718186"/>
          </a:xfrm>
        </p:grpSpPr>
        <p:grpSp>
          <p:nvGrpSpPr>
            <p:cNvPr id="138" name="Group 137">
              <a:extLst>
                <a:ext uri="{FF2B5EF4-FFF2-40B4-BE49-F238E27FC236}">
                  <a16:creationId xmlns:a16="http://schemas.microsoft.com/office/drawing/2014/main" id="{C8D13CB2-5DD6-49C0-833D-8B6643E3AAB8}"/>
                </a:ext>
              </a:extLst>
            </p:cNvPr>
            <p:cNvGrpSpPr/>
            <p:nvPr/>
          </p:nvGrpSpPr>
          <p:grpSpPr>
            <a:xfrm>
              <a:off x="5313116" y="2793058"/>
              <a:ext cx="499452" cy="383130"/>
              <a:chOff x="-521811" y="6917198"/>
              <a:chExt cx="676958" cy="519294"/>
            </a:xfrm>
          </p:grpSpPr>
          <p:grpSp>
            <p:nvGrpSpPr>
              <p:cNvPr id="142" name="Group 141">
                <a:extLst>
                  <a:ext uri="{FF2B5EF4-FFF2-40B4-BE49-F238E27FC236}">
                    <a16:creationId xmlns:a16="http://schemas.microsoft.com/office/drawing/2014/main" id="{97921304-3834-47DC-A584-880E1B8F4F49}"/>
                  </a:ext>
                </a:extLst>
              </p:cNvPr>
              <p:cNvGrpSpPr/>
              <p:nvPr/>
            </p:nvGrpSpPr>
            <p:grpSpPr>
              <a:xfrm>
                <a:off x="-521811" y="6917198"/>
                <a:ext cx="579992" cy="423562"/>
                <a:chOff x="5884864" y="1174751"/>
                <a:chExt cx="382588" cy="279400"/>
              </a:xfrm>
            </p:grpSpPr>
            <p:sp>
              <p:nvSpPr>
                <p:cNvPr id="149" name="Freeform 51">
                  <a:extLst>
                    <a:ext uri="{FF2B5EF4-FFF2-40B4-BE49-F238E27FC236}">
                      <a16:creationId xmlns:a16="http://schemas.microsoft.com/office/drawing/2014/main" id="{E6E0FEE3-A08C-42DF-A119-4A5CE27004CA}"/>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52">
                  <a:extLst>
                    <a:ext uri="{FF2B5EF4-FFF2-40B4-BE49-F238E27FC236}">
                      <a16:creationId xmlns:a16="http://schemas.microsoft.com/office/drawing/2014/main" id="{ABA2A5FA-2B84-4B13-AA16-084FD044E832}"/>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174">
                  <a:extLst>
                    <a:ext uri="{FF2B5EF4-FFF2-40B4-BE49-F238E27FC236}">
                      <a16:creationId xmlns:a16="http://schemas.microsoft.com/office/drawing/2014/main" id="{EF61A7F8-59B7-497C-8AD2-9C828FEFF9DA}"/>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3" name="Group 142">
                <a:extLst>
                  <a:ext uri="{FF2B5EF4-FFF2-40B4-BE49-F238E27FC236}">
                    <a16:creationId xmlns:a16="http://schemas.microsoft.com/office/drawing/2014/main" id="{F2291A97-2E25-4E4D-99EB-E00463B303E6}"/>
                  </a:ext>
                </a:extLst>
              </p:cNvPr>
              <p:cNvGrpSpPr/>
              <p:nvPr/>
            </p:nvGrpSpPr>
            <p:grpSpPr>
              <a:xfrm>
                <a:off x="-225680" y="7155179"/>
                <a:ext cx="380827" cy="281313"/>
                <a:chOff x="5056189" y="1363664"/>
                <a:chExt cx="315913" cy="233363"/>
              </a:xfrm>
            </p:grpSpPr>
            <p:sp>
              <p:nvSpPr>
                <p:cNvPr id="144" name="Freeform 44">
                  <a:extLst>
                    <a:ext uri="{FF2B5EF4-FFF2-40B4-BE49-F238E27FC236}">
                      <a16:creationId xmlns:a16="http://schemas.microsoft.com/office/drawing/2014/main" id="{34DE724F-5026-48B7-96D5-D97EB7CD2163}"/>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45">
                  <a:extLst>
                    <a:ext uri="{FF2B5EF4-FFF2-40B4-BE49-F238E27FC236}">
                      <a16:creationId xmlns:a16="http://schemas.microsoft.com/office/drawing/2014/main" id="{93F97339-FADD-4DA9-B322-6391B3978549}"/>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46">
                  <a:extLst>
                    <a:ext uri="{FF2B5EF4-FFF2-40B4-BE49-F238E27FC236}">
                      <a16:creationId xmlns:a16="http://schemas.microsoft.com/office/drawing/2014/main" id="{4FEF91E0-CD69-44FB-BD70-EF8D9EE8C22A}"/>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47" name="Rectangle 146">
                  <a:extLst>
                    <a:ext uri="{FF2B5EF4-FFF2-40B4-BE49-F238E27FC236}">
                      <a16:creationId xmlns:a16="http://schemas.microsoft.com/office/drawing/2014/main" id="{94DCA8F0-095C-4857-ACE7-172CAEDDA4A5}"/>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172">
                  <a:extLst>
                    <a:ext uri="{FF2B5EF4-FFF2-40B4-BE49-F238E27FC236}">
                      <a16:creationId xmlns:a16="http://schemas.microsoft.com/office/drawing/2014/main" id="{D1273859-1EA4-433C-A949-5BF2AE34711C}"/>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39" name="Group 138">
              <a:extLst>
                <a:ext uri="{FF2B5EF4-FFF2-40B4-BE49-F238E27FC236}">
                  <a16:creationId xmlns:a16="http://schemas.microsoft.com/office/drawing/2014/main" id="{0A428B9F-41BF-4B2A-948D-DBD0D2D2BDF2}"/>
                </a:ext>
              </a:extLst>
            </p:cNvPr>
            <p:cNvGrpSpPr/>
            <p:nvPr/>
          </p:nvGrpSpPr>
          <p:grpSpPr>
            <a:xfrm>
              <a:off x="5386223" y="2458002"/>
              <a:ext cx="420218" cy="243940"/>
              <a:chOff x="5332883" y="2396558"/>
              <a:chExt cx="526897" cy="305868"/>
            </a:xfrm>
          </p:grpSpPr>
          <p:sp>
            <p:nvSpPr>
              <p:cNvPr id="140" name="Freeform: Shape 139">
                <a:extLst>
                  <a:ext uri="{FF2B5EF4-FFF2-40B4-BE49-F238E27FC236}">
                    <a16:creationId xmlns:a16="http://schemas.microsoft.com/office/drawing/2014/main" id="{3B4C69CC-9CF0-4C36-82CD-407997A9E340}"/>
                  </a:ext>
                </a:extLst>
              </p:cNvPr>
              <p:cNvSpPr/>
              <p:nvPr/>
            </p:nvSpPr>
            <p:spPr bwMode="auto">
              <a:xfrm>
                <a:off x="5332883" y="2396558"/>
                <a:ext cx="526897" cy="289945"/>
              </a:xfrm>
              <a:custGeom>
                <a:avLst/>
                <a:gdLst>
                  <a:gd name="connsiteX0" fmla="*/ 981078 w 1992667"/>
                  <a:gd name="connsiteY0" fmla="*/ 0 h 1096542"/>
                  <a:gd name="connsiteX1" fmla="*/ 1412538 w 1992667"/>
                  <a:gd name="connsiteY1" fmla="*/ 285990 h 1096542"/>
                  <a:gd name="connsiteX2" fmla="*/ 1417175 w 1992667"/>
                  <a:gd name="connsiteY2" fmla="*/ 298661 h 1096542"/>
                  <a:gd name="connsiteX3" fmla="*/ 1454224 w 1992667"/>
                  <a:gd name="connsiteY3" fmla="*/ 285100 h 1096542"/>
                  <a:gd name="connsiteX4" fmla="*/ 1577640 w 1992667"/>
                  <a:gd name="connsiteY4" fmla="*/ 266442 h 1096542"/>
                  <a:gd name="connsiteX5" fmla="*/ 1992667 w 1992667"/>
                  <a:gd name="connsiteY5" fmla="*/ 681468 h 1096542"/>
                  <a:gd name="connsiteX6" fmla="*/ 1620074 w 1992667"/>
                  <a:gd name="connsiteY6" fmla="*/ 1094351 h 1096542"/>
                  <a:gd name="connsiteX7" fmla="*/ 1590334 w 1992667"/>
                  <a:gd name="connsiteY7" fmla="*/ 1095853 h 1096542"/>
                  <a:gd name="connsiteX8" fmla="*/ 1590334 w 1992667"/>
                  <a:gd name="connsiteY8" fmla="*/ 1096192 h 1096542"/>
                  <a:gd name="connsiteX9" fmla="*/ 1583603 w 1992667"/>
                  <a:gd name="connsiteY9" fmla="*/ 1096192 h 1096542"/>
                  <a:gd name="connsiteX10" fmla="*/ 1577640 w 1992667"/>
                  <a:gd name="connsiteY10" fmla="*/ 1096494 h 1096542"/>
                  <a:gd name="connsiteX11" fmla="*/ 1573299 w 1992667"/>
                  <a:gd name="connsiteY11" fmla="*/ 1096192 h 1096542"/>
                  <a:gd name="connsiteX12" fmla="*/ 238530 w 1992667"/>
                  <a:gd name="connsiteY12" fmla="*/ 1096192 h 1096542"/>
                  <a:gd name="connsiteX13" fmla="*/ 236607 w 1992667"/>
                  <a:gd name="connsiteY13" fmla="*/ 1096364 h 1096542"/>
                  <a:gd name="connsiteX14" fmla="*/ 168631 w 1992667"/>
                  <a:gd name="connsiteY14" fmla="*/ 1088736 h 1096542"/>
                  <a:gd name="connsiteX15" fmla="*/ 7807 w 1992667"/>
                  <a:gd name="connsiteY15" fmla="*/ 810181 h 1096542"/>
                  <a:gd name="connsiteX16" fmla="*/ 218387 w 1992667"/>
                  <a:gd name="connsiteY16" fmla="*/ 641729 h 1096542"/>
                  <a:gd name="connsiteX17" fmla="*/ 252228 w 1992667"/>
                  <a:gd name="connsiteY17" fmla="*/ 642923 h 1096542"/>
                  <a:gd name="connsiteX18" fmla="*/ 257696 w 1992667"/>
                  <a:gd name="connsiteY18" fmla="*/ 643954 h 1096542"/>
                  <a:gd name="connsiteX19" fmla="*/ 253437 w 1992667"/>
                  <a:gd name="connsiteY19" fmla="*/ 618570 h 1096542"/>
                  <a:gd name="connsiteX20" fmla="*/ 288663 w 1992667"/>
                  <a:gd name="connsiteY20" fmla="*/ 466160 h 1096542"/>
                  <a:gd name="connsiteX21" fmla="*/ 527577 w 1992667"/>
                  <a:gd name="connsiteY21" fmla="*/ 332417 h 1096542"/>
                  <a:gd name="connsiteX22" fmla="*/ 532893 w 1992667"/>
                  <a:gd name="connsiteY22" fmla="*/ 332815 h 1096542"/>
                  <a:gd name="connsiteX23" fmla="*/ 533871 w 1992667"/>
                  <a:gd name="connsiteY23" fmla="*/ 329012 h 1096542"/>
                  <a:gd name="connsiteX24" fmla="*/ 981078 w 1992667"/>
                  <a:gd name="connsiteY24" fmla="*/ 0 h 109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92667" h="1096542">
                    <a:moveTo>
                      <a:pt x="981078" y="0"/>
                    </a:moveTo>
                    <a:cubicBezTo>
                      <a:pt x="1175037" y="0"/>
                      <a:pt x="1341453" y="117926"/>
                      <a:pt x="1412538" y="285990"/>
                    </a:cubicBezTo>
                    <a:lnTo>
                      <a:pt x="1417175" y="298661"/>
                    </a:lnTo>
                    <a:lnTo>
                      <a:pt x="1454224" y="285100"/>
                    </a:lnTo>
                    <a:cubicBezTo>
                      <a:pt x="1493211" y="272974"/>
                      <a:pt x="1534662" y="266442"/>
                      <a:pt x="1577640" y="266442"/>
                    </a:cubicBezTo>
                    <a:cubicBezTo>
                      <a:pt x="1806853" y="266442"/>
                      <a:pt x="1992667" y="452255"/>
                      <a:pt x="1992667" y="681468"/>
                    </a:cubicBezTo>
                    <a:cubicBezTo>
                      <a:pt x="1992667" y="896354"/>
                      <a:pt x="1829354" y="1073097"/>
                      <a:pt x="1620074" y="1094351"/>
                    </a:cubicBezTo>
                    <a:lnTo>
                      <a:pt x="1590334" y="1095853"/>
                    </a:lnTo>
                    <a:lnTo>
                      <a:pt x="1590334" y="1096192"/>
                    </a:lnTo>
                    <a:lnTo>
                      <a:pt x="1583603" y="1096192"/>
                    </a:lnTo>
                    <a:lnTo>
                      <a:pt x="1577640" y="1096494"/>
                    </a:lnTo>
                    <a:lnTo>
                      <a:pt x="1573299" y="1096192"/>
                    </a:lnTo>
                    <a:lnTo>
                      <a:pt x="238530" y="1096192"/>
                    </a:lnTo>
                    <a:lnTo>
                      <a:pt x="236607" y="1096364"/>
                    </a:lnTo>
                    <a:cubicBezTo>
                      <a:pt x="214249" y="1097253"/>
                      <a:pt x="191381" y="1094832"/>
                      <a:pt x="168631" y="1088736"/>
                    </a:cubicBezTo>
                    <a:cubicBezTo>
                      <a:pt x="47299" y="1056225"/>
                      <a:pt x="-24704" y="931512"/>
                      <a:pt x="7807" y="810181"/>
                    </a:cubicBezTo>
                    <a:cubicBezTo>
                      <a:pt x="34222" y="711599"/>
                      <a:pt x="121505" y="645582"/>
                      <a:pt x="218387" y="641729"/>
                    </a:cubicBezTo>
                    <a:cubicBezTo>
                      <a:pt x="229566" y="641284"/>
                      <a:pt x="240872" y="641667"/>
                      <a:pt x="252228" y="642923"/>
                    </a:cubicBezTo>
                    <a:lnTo>
                      <a:pt x="257696" y="643954"/>
                    </a:lnTo>
                    <a:lnTo>
                      <a:pt x="253437" y="618570"/>
                    </a:lnTo>
                    <a:cubicBezTo>
                      <a:pt x="249804" y="567160"/>
                      <a:pt x="260955" y="514152"/>
                      <a:pt x="288663" y="466160"/>
                    </a:cubicBezTo>
                    <a:cubicBezTo>
                      <a:pt x="339462" y="378174"/>
                      <a:pt x="432686" y="329953"/>
                      <a:pt x="527577" y="332417"/>
                    </a:cubicBezTo>
                    <a:lnTo>
                      <a:pt x="532893" y="332815"/>
                    </a:lnTo>
                    <a:lnTo>
                      <a:pt x="533871" y="329012"/>
                    </a:lnTo>
                    <a:cubicBezTo>
                      <a:pt x="593157" y="138399"/>
                      <a:pt x="770955" y="0"/>
                      <a:pt x="981078"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err="1">
                  <a:ln>
                    <a:noFill/>
                  </a:ln>
                  <a:solidFill>
                    <a:srgbClr val="000000"/>
                  </a:solidFill>
                  <a:effectLst/>
                  <a:uLnTx/>
                  <a:uFillTx/>
                  <a:latin typeface="Segoe UI"/>
                  <a:ea typeface="+mn-ea"/>
                  <a:cs typeface="+mn-cs"/>
                </a:endParaRPr>
              </a:p>
            </p:txBody>
          </p:sp>
          <p:sp>
            <p:nvSpPr>
              <p:cNvPr id="141" name="Freeform 1085">
                <a:extLst>
                  <a:ext uri="{FF2B5EF4-FFF2-40B4-BE49-F238E27FC236}">
                    <a16:creationId xmlns:a16="http://schemas.microsoft.com/office/drawing/2014/main" id="{7275195F-A9D0-48B1-8EFC-8D51B575CCAD}"/>
                  </a:ext>
                </a:extLst>
              </p:cNvPr>
              <p:cNvSpPr>
                <a:spLocks/>
              </p:cNvSpPr>
              <p:nvPr/>
            </p:nvSpPr>
            <p:spPr bwMode="auto">
              <a:xfrm flipV="1">
                <a:off x="5515867" y="2545964"/>
                <a:ext cx="160931" cy="156462"/>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0078D7"/>
              </a:solidFill>
              <a:ln>
                <a:noFill/>
              </a:ln>
            </p:spPr>
            <p:txBody>
              <a:bodyPr vert="horz" wrap="square" lIns="89606" tIns="44803" rIns="89606" bIns="44803"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1026" name="Picture 2">
            <a:extLst>
              <a:ext uri="{FF2B5EF4-FFF2-40B4-BE49-F238E27FC236}">
                <a16:creationId xmlns:a16="http://schemas.microsoft.com/office/drawing/2014/main" id="{186E5363-CBC2-4C16-AE8D-FBC9EE5396F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p:blipFill>
        <p:spPr bwMode="auto">
          <a:xfrm>
            <a:off x="8868278" y="4840527"/>
            <a:ext cx="1712468" cy="4370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11EE2C2-2522-45B0-B48E-9E3E32470B1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p:blipFill>
        <p:spPr bwMode="auto">
          <a:xfrm>
            <a:off x="9377802" y="4163763"/>
            <a:ext cx="693420" cy="414896"/>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3">
            <a:extLst>
              <a:ext uri="{FF2B5EF4-FFF2-40B4-BE49-F238E27FC236}">
                <a16:creationId xmlns:a16="http://schemas.microsoft.com/office/drawing/2014/main" id="{DCEDCE56-5723-44C3-B6BF-5B14E177A6EA}"/>
              </a:ext>
            </a:extLst>
          </p:cNvPr>
          <p:cNvSpPr>
            <a:spLocks noGrp="1"/>
          </p:cNvSpPr>
          <p:nvPr>
            <p:ph type="title"/>
          </p:nvPr>
        </p:nvSpPr>
        <p:spPr>
          <a:xfrm>
            <a:off x="588263" y="457200"/>
            <a:ext cx="11018520" cy="839038"/>
          </a:xfrm>
        </p:spPr>
        <p:txBody>
          <a:bodyPr>
            <a:normAutofit/>
          </a:bodyPr>
          <a:lstStyle/>
          <a:p>
            <a:pPr algn="ctr"/>
            <a:r>
              <a:rPr lang="en-US" sz="4800" b="0" dirty="0"/>
              <a:t>IT environments are evolving</a:t>
            </a:r>
            <a:endParaRPr lang="en-US" sz="4800" dirty="0"/>
          </a:p>
        </p:txBody>
      </p:sp>
      <p:grpSp>
        <p:nvGrpSpPr>
          <p:cNvPr id="152" name="Group 151">
            <a:extLst>
              <a:ext uri="{FF2B5EF4-FFF2-40B4-BE49-F238E27FC236}">
                <a16:creationId xmlns:a16="http://schemas.microsoft.com/office/drawing/2014/main" id="{EF78DE92-17DB-4392-856E-F2591021C5E5}"/>
              </a:ext>
            </a:extLst>
          </p:cNvPr>
          <p:cNvGrpSpPr/>
          <p:nvPr/>
        </p:nvGrpSpPr>
        <p:grpSpPr>
          <a:xfrm>
            <a:off x="0" y="6494753"/>
            <a:ext cx="12192000" cy="472960"/>
            <a:chOff x="0" y="6494753"/>
            <a:chExt cx="12192000" cy="472960"/>
          </a:xfrm>
        </p:grpSpPr>
        <p:sp>
          <p:nvSpPr>
            <p:cNvPr id="153" name="Rectangle 152">
              <a:extLst>
                <a:ext uri="{FF2B5EF4-FFF2-40B4-BE49-F238E27FC236}">
                  <a16:creationId xmlns:a16="http://schemas.microsoft.com/office/drawing/2014/main" id="{E6CA3986-193D-4EF8-8213-337FF840F03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A562DFFD-D139-43A6-9C08-604B9F083079}"/>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4230279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https://us-api.asm.skype.com/v1/objects/0-cus-d9-12e3b70766cb5809f1d314c14e3ded12/views/imgpsh_mobile_save">
            <a:extLst>
              <a:ext uri="{FF2B5EF4-FFF2-40B4-BE49-F238E27FC236}">
                <a16:creationId xmlns:a16="http://schemas.microsoft.com/office/drawing/2014/main" id="{82E65FEE-61AC-424B-8C61-30905D8ED9DA}"/>
              </a:ext>
            </a:extLst>
          </p:cNvPr>
          <p:cNvSpPr>
            <a:spLocks noChangeAspect="1" noChangeArrowheads="1"/>
          </p:cNvSpPr>
          <p:nvPr/>
        </p:nvSpPr>
        <p:spPr bwMode="auto">
          <a:xfrm>
            <a:off x="1457325" y="933450"/>
            <a:ext cx="9277350" cy="4991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7" name="Picture 6" descr="A close up of a sign&#10;&#10;Description automatically generated">
            <a:extLst>
              <a:ext uri="{FF2B5EF4-FFF2-40B4-BE49-F238E27FC236}">
                <a16:creationId xmlns:a16="http://schemas.microsoft.com/office/drawing/2014/main" id="{42C423FD-8D77-4FA6-B26A-67450A735D08}"/>
              </a:ext>
            </a:extLst>
          </p:cNvPr>
          <p:cNvPicPr>
            <a:picLocks noChangeAspect="1"/>
          </p:cNvPicPr>
          <p:nvPr/>
        </p:nvPicPr>
        <p:blipFill>
          <a:blip r:embed="rId3"/>
          <a:stretch>
            <a:fillRect/>
          </a:stretch>
        </p:blipFill>
        <p:spPr>
          <a:xfrm>
            <a:off x="819477" y="2329467"/>
            <a:ext cx="10105697" cy="1835120"/>
          </a:xfrm>
          <a:prstGeom prst="rect">
            <a:avLst/>
          </a:prstGeom>
        </p:spPr>
      </p:pic>
      <p:sp>
        <p:nvSpPr>
          <p:cNvPr id="2" name="Rectangle 1">
            <a:extLst>
              <a:ext uri="{FF2B5EF4-FFF2-40B4-BE49-F238E27FC236}">
                <a16:creationId xmlns:a16="http://schemas.microsoft.com/office/drawing/2014/main" id="{4109E3E7-A529-436B-A746-6774869372A9}"/>
              </a:ext>
            </a:extLst>
          </p:cNvPr>
          <p:cNvSpPr/>
          <p:nvPr/>
        </p:nvSpPr>
        <p:spPr>
          <a:xfrm>
            <a:off x="2397457" y="3282834"/>
            <a:ext cx="6451268" cy="363946"/>
          </a:xfrm>
          <a:prstGeom prst="rect">
            <a:avLst/>
          </a:prstGeom>
        </p:spPr>
        <p:txBody>
          <a:bodyPr wrap="square">
            <a:spAutoFit/>
          </a:bodyPr>
          <a:lstStyle/>
          <a:p>
            <a:pPr lvl="0"/>
            <a:endParaRPr lang="en-US"/>
          </a:p>
        </p:txBody>
      </p:sp>
      <p:sp>
        <p:nvSpPr>
          <p:cNvPr id="3" name="Rectangle 2">
            <a:extLst>
              <a:ext uri="{FF2B5EF4-FFF2-40B4-BE49-F238E27FC236}">
                <a16:creationId xmlns:a16="http://schemas.microsoft.com/office/drawing/2014/main" id="{99E70A10-6401-4BD6-96DC-E9E7227A8513}"/>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1B8B9BC3-B738-4B90-BC3C-73F33CBE27CE}"/>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2491345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772069-F24C-C942-A6C2-5456203978FC}"/>
              </a:ext>
            </a:extLst>
          </p:cNvPr>
          <p:cNvSpPr>
            <a:spLocks noGrp="1"/>
          </p:cNvSpPr>
          <p:nvPr>
            <p:ph type="body" sz="quarter" idx="13"/>
          </p:nvPr>
        </p:nvSpPr>
        <p:spPr>
          <a:xfrm>
            <a:off x="2187575" y="1696519"/>
            <a:ext cx="9419208" cy="861774"/>
          </a:xfrm>
        </p:spPr>
        <p:txBody>
          <a:bodyPr/>
          <a:lstStyle/>
          <a:p>
            <a:r>
              <a:rPr lang="en-GB" dirty="0"/>
              <a:t>Ensure their website can scale with the traffic being generated </a:t>
            </a:r>
            <a:endParaRPr lang="en-US" dirty="0"/>
          </a:p>
        </p:txBody>
      </p:sp>
      <p:sp>
        <p:nvSpPr>
          <p:cNvPr id="4" name="Title 3">
            <a:extLst>
              <a:ext uri="{FF2B5EF4-FFF2-40B4-BE49-F238E27FC236}">
                <a16:creationId xmlns:a16="http://schemas.microsoft.com/office/drawing/2014/main" id="{E167109D-C484-1241-888A-7297AC3612D1}"/>
              </a:ext>
            </a:extLst>
          </p:cNvPr>
          <p:cNvSpPr>
            <a:spLocks noGrp="1"/>
          </p:cNvSpPr>
          <p:nvPr>
            <p:ph type="title"/>
          </p:nvPr>
        </p:nvSpPr>
        <p:spPr>
          <a:xfrm>
            <a:off x="588263" y="457200"/>
            <a:ext cx="11018520" cy="553998"/>
          </a:xfrm>
        </p:spPr>
        <p:txBody>
          <a:bodyPr/>
          <a:lstStyle/>
          <a:p>
            <a:r>
              <a:rPr lang="en-US" dirty="0"/>
              <a:t>Tailwind Traders challenges</a:t>
            </a:r>
          </a:p>
        </p:txBody>
      </p:sp>
      <p:sp>
        <p:nvSpPr>
          <p:cNvPr id="5" name="Text Placeholder 4">
            <a:extLst>
              <a:ext uri="{FF2B5EF4-FFF2-40B4-BE49-F238E27FC236}">
                <a16:creationId xmlns:a16="http://schemas.microsoft.com/office/drawing/2014/main" id="{D3A1AF4E-43AA-B244-BCA4-777B0BC9B0D1}"/>
              </a:ext>
            </a:extLst>
          </p:cNvPr>
          <p:cNvSpPr>
            <a:spLocks noGrp="1"/>
          </p:cNvSpPr>
          <p:nvPr>
            <p:ph type="body" sz="quarter" idx="20"/>
          </p:nvPr>
        </p:nvSpPr>
        <p:spPr>
          <a:xfrm>
            <a:off x="2173694" y="2748914"/>
            <a:ext cx="9419208" cy="861774"/>
          </a:xfrm>
        </p:spPr>
        <p:txBody>
          <a:bodyPr/>
          <a:lstStyle/>
          <a:p>
            <a:r>
              <a:rPr lang="en-US" dirty="0"/>
              <a:t>Ensure that software updates to servers are deployed in a timely manner across clouds and on-prem</a:t>
            </a:r>
          </a:p>
        </p:txBody>
      </p:sp>
      <p:sp>
        <p:nvSpPr>
          <p:cNvPr id="6" name="Text Placeholder 5">
            <a:extLst>
              <a:ext uri="{FF2B5EF4-FFF2-40B4-BE49-F238E27FC236}">
                <a16:creationId xmlns:a16="http://schemas.microsoft.com/office/drawing/2014/main" id="{81C617E3-B8A4-1943-AAF0-4153DE971CFF}"/>
              </a:ext>
            </a:extLst>
          </p:cNvPr>
          <p:cNvSpPr>
            <a:spLocks noGrp="1"/>
          </p:cNvSpPr>
          <p:nvPr>
            <p:ph type="body" sz="quarter" idx="22"/>
          </p:nvPr>
        </p:nvSpPr>
        <p:spPr>
          <a:xfrm>
            <a:off x="2173694" y="3801309"/>
            <a:ext cx="9419208" cy="861774"/>
          </a:xfrm>
        </p:spPr>
        <p:txBody>
          <a:bodyPr/>
          <a:lstStyle/>
          <a:p>
            <a:r>
              <a:rPr lang="en-US" dirty="0"/>
              <a:t>Ensure that their file servers are replicated, have enough capacity and are protected</a:t>
            </a:r>
          </a:p>
        </p:txBody>
      </p:sp>
      <p:grpSp>
        <p:nvGrpSpPr>
          <p:cNvPr id="27" name="Group 26">
            <a:extLst>
              <a:ext uri="{FF2B5EF4-FFF2-40B4-BE49-F238E27FC236}">
                <a16:creationId xmlns:a16="http://schemas.microsoft.com/office/drawing/2014/main" id="{DFA072AF-C70D-475D-BA8F-D3B951D6E21F}"/>
              </a:ext>
            </a:extLst>
          </p:cNvPr>
          <p:cNvGrpSpPr/>
          <p:nvPr/>
        </p:nvGrpSpPr>
        <p:grpSpPr>
          <a:xfrm>
            <a:off x="638188" y="3930341"/>
            <a:ext cx="1044067" cy="603710"/>
            <a:chOff x="518721" y="1733835"/>
            <a:chExt cx="1248410" cy="795358"/>
          </a:xfrm>
        </p:grpSpPr>
        <p:sp>
          <p:nvSpPr>
            <p:cNvPr id="28" name="network_3" title="Icon of a server connected to a network">
              <a:extLst>
                <a:ext uri="{FF2B5EF4-FFF2-40B4-BE49-F238E27FC236}">
                  <a16:creationId xmlns:a16="http://schemas.microsoft.com/office/drawing/2014/main" id="{3E68937F-5AAC-486F-98B9-4BC5D7B10E63}"/>
                </a:ext>
              </a:extLst>
            </p:cNvPr>
            <p:cNvSpPr>
              <a:spLocks noChangeAspect="1" noEditPoints="1"/>
            </p:cNvSpPr>
            <p:nvPr/>
          </p:nvSpPr>
          <p:spPr bwMode="auto">
            <a:xfrm>
              <a:off x="853073" y="1815544"/>
              <a:ext cx="605816" cy="628675"/>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cloud" title="Icon of a cloud">
              <a:extLst>
                <a:ext uri="{FF2B5EF4-FFF2-40B4-BE49-F238E27FC236}">
                  <a16:creationId xmlns:a16="http://schemas.microsoft.com/office/drawing/2014/main" id="{4D01E3A2-3EF8-4531-BF83-CB1409B40CF7}"/>
                </a:ext>
              </a:extLst>
            </p:cNvPr>
            <p:cNvSpPr>
              <a:spLocks noChangeAspect="1"/>
            </p:cNvSpPr>
            <p:nvPr/>
          </p:nvSpPr>
          <p:spPr bwMode="auto">
            <a:xfrm>
              <a:off x="518721" y="1733835"/>
              <a:ext cx="1248410" cy="79535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B7E88CA9-90B5-4563-980F-9EC857EEA6F7}"/>
              </a:ext>
            </a:extLst>
          </p:cNvPr>
          <p:cNvGrpSpPr/>
          <p:nvPr/>
        </p:nvGrpSpPr>
        <p:grpSpPr>
          <a:xfrm>
            <a:off x="636504" y="2800948"/>
            <a:ext cx="1044067" cy="603710"/>
            <a:chOff x="518721" y="1733835"/>
            <a:chExt cx="1248410" cy="795358"/>
          </a:xfrm>
        </p:grpSpPr>
        <p:sp>
          <p:nvSpPr>
            <p:cNvPr id="34" name="network_3" title="Icon of a server connected to a network">
              <a:extLst>
                <a:ext uri="{FF2B5EF4-FFF2-40B4-BE49-F238E27FC236}">
                  <a16:creationId xmlns:a16="http://schemas.microsoft.com/office/drawing/2014/main" id="{C993351D-3ABC-416E-9C1F-3BF627BF9E71}"/>
                </a:ext>
              </a:extLst>
            </p:cNvPr>
            <p:cNvSpPr>
              <a:spLocks noChangeAspect="1" noEditPoints="1"/>
            </p:cNvSpPr>
            <p:nvPr/>
          </p:nvSpPr>
          <p:spPr bwMode="auto">
            <a:xfrm>
              <a:off x="853073" y="1815544"/>
              <a:ext cx="605816" cy="628675"/>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cloud" title="Icon of a cloud">
              <a:extLst>
                <a:ext uri="{FF2B5EF4-FFF2-40B4-BE49-F238E27FC236}">
                  <a16:creationId xmlns:a16="http://schemas.microsoft.com/office/drawing/2014/main" id="{D0CBDF6D-C5D7-45D2-BE54-775A59C42B31}"/>
                </a:ext>
              </a:extLst>
            </p:cNvPr>
            <p:cNvSpPr>
              <a:spLocks noChangeAspect="1"/>
            </p:cNvSpPr>
            <p:nvPr/>
          </p:nvSpPr>
          <p:spPr bwMode="auto">
            <a:xfrm>
              <a:off x="518721" y="1733835"/>
              <a:ext cx="1248410" cy="79535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AEF08456-4A42-4D3E-B86F-332A96CF043D}"/>
              </a:ext>
            </a:extLst>
          </p:cNvPr>
          <p:cNvGrpSpPr/>
          <p:nvPr/>
        </p:nvGrpSpPr>
        <p:grpSpPr>
          <a:xfrm>
            <a:off x="636505" y="1799860"/>
            <a:ext cx="1044067" cy="603710"/>
            <a:chOff x="518721" y="1733835"/>
            <a:chExt cx="1248410" cy="795358"/>
          </a:xfrm>
        </p:grpSpPr>
        <p:sp>
          <p:nvSpPr>
            <p:cNvPr id="37" name="network_3" title="Icon of a server connected to a network">
              <a:extLst>
                <a:ext uri="{FF2B5EF4-FFF2-40B4-BE49-F238E27FC236}">
                  <a16:creationId xmlns:a16="http://schemas.microsoft.com/office/drawing/2014/main" id="{526477F3-4611-4B4F-8CE1-C45B936B25A3}"/>
                </a:ext>
              </a:extLst>
            </p:cNvPr>
            <p:cNvSpPr>
              <a:spLocks noChangeAspect="1" noEditPoints="1"/>
            </p:cNvSpPr>
            <p:nvPr/>
          </p:nvSpPr>
          <p:spPr bwMode="auto">
            <a:xfrm>
              <a:off x="853073" y="1815544"/>
              <a:ext cx="605816" cy="628675"/>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cloud" title="Icon of a cloud">
              <a:extLst>
                <a:ext uri="{FF2B5EF4-FFF2-40B4-BE49-F238E27FC236}">
                  <a16:creationId xmlns:a16="http://schemas.microsoft.com/office/drawing/2014/main" id="{F17FA07C-1F3E-4241-A822-C1DFD09477F3}"/>
                </a:ext>
              </a:extLst>
            </p:cNvPr>
            <p:cNvSpPr>
              <a:spLocks noChangeAspect="1"/>
            </p:cNvSpPr>
            <p:nvPr/>
          </p:nvSpPr>
          <p:spPr bwMode="auto">
            <a:xfrm>
              <a:off x="518721" y="1733835"/>
              <a:ext cx="1248410" cy="79535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 name="Text Placeholder 1">
            <a:extLst>
              <a:ext uri="{FF2B5EF4-FFF2-40B4-BE49-F238E27FC236}">
                <a16:creationId xmlns:a16="http://schemas.microsoft.com/office/drawing/2014/main" id="{5F518F25-94E6-4B21-BE6B-1D6E498C7211}"/>
              </a:ext>
            </a:extLst>
          </p:cNvPr>
          <p:cNvSpPr>
            <a:spLocks noGrp="1"/>
          </p:cNvSpPr>
          <p:nvPr>
            <p:ph type="body" sz="quarter" idx="24"/>
          </p:nvPr>
        </p:nvSpPr>
        <p:spPr>
          <a:xfrm>
            <a:off x="2173694" y="4853704"/>
            <a:ext cx="9419208" cy="861774"/>
          </a:xfrm>
        </p:spPr>
        <p:txBody>
          <a:bodyPr/>
          <a:lstStyle/>
          <a:p>
            <a:r>
              <a:rPr lang="en-US" dirty="0"/>
              <a:t>Ensure that all their servers are organized and governed across environments</a:t>
            </a:r>
          </a:p>
        </p:txBody>
      </p:sp>
      <p:grpSp>
        <p:nvGrpSpPr>
          <p:cNvPr id="16" name="Group 15">
            <a:extLst>
              <a:ext uri="{FF2B5EF4-FFF2-40B4-BE49-F238E27FC236}">
                <a16:creationId xmlns:a16="http://schemas.microsoft.com/office/drawing/2014/main" id="{24CBDCB6-A6D5-43D3-B82D-17BDBC73F6EB}"/>
              </a:ext>
            </a:extLst>
          </p:cNvPr>
          <p:cNvGrpSpPr/>
          <p:nvPr/>
        </p:nvGrpSpPr>
        <p:grpSpPr>
          <a:xfrm>
            <a:off x="695221" y="4982736"/>
            <a:ext cx="1044067" cy="603710"/>
            <a:chOff x="518721" y="1733835"/>
            <a:chExt cx="1248410" cy="795358"/>
          </a:xfrm>
        </p:grpSpPr>
        <p:sp>
          <p:nvSpPr>
            <p:cNvPr id="17" name="network_3" title="Icon of a server connected to a network">
              <a:extLst>
                <a:ext uri="{FF2B5EF4-FFF2-40B4-BE49-F238E27FC236}">
                  <a16:creationId xmlns:a16="http://schemas.microsoft.com/office/drawing/2014/main" id="{3627D2E3-A418-48BE-A996-FDC71DF9676D}"/>
                </a:ext>
              </a:extLst>
            </p:cNvPr>
            <p:cNvSpPr>
              <a:spLocks noChangeAspect="1" noEditPoints="1"/>
            </p:cNvSpPr>
            <p:nvPr/>
          </p:nvSpPr>
          <p:spPr bwMode="auto">
            <a:xfrm>
              <a:off x="853073" y="1815544"/>
              <a:ext cx="605816" cy="628675"/>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cloud" title="Icon of a cloud">
              <a:extLst>
                <a:ext uri="{FF2B5EF4-FFF2-40B4-BE49-F238E27FC236}">
                  <a16:creationId xmlns:a16="http://schemas.microsoft.com/office/drawing/2014/main" id="{BEB9DF2C-A402-4628-ABA3-C6A3D79FBCDB}"/>
                </a:ext>
              </a:extLst>
            </p:cNvPr>
            <p:cNvSpPr>
              <a:spLocks noChangeAspect="1"/>
            </p:cNvSpPr>
            <p:nvPr/>
          </p:nvSpPr>
          <p:spPr bwMode="auto">
            <a:xfrm>
              <a:off x="518721" y="1733835"/>
              <a:ext cx="1248410" cy="79535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7C74EF3A-85CA-472C-A464-D71EC52A44B2}"/>
              </a:ext>
            </a:extLst>
          </p:cNvPr>
          <p:cNvGrpSpPr/>
          <p:nvPr/>
        </p:nvGrpSpPr>
        <p:grpSpPr>
          <a:xfrm>
            <a:off x="0" y="6500295"/>
            <a:ext cx="12192000" cy="472960"/>
            <a:chOff x="0" y="6494753"/>
            <a:chExt cx="12192000" cy="472960"/>
          </a:xfrm>
        </p:grpSpPr>
        <p:sp>
          <p:nvSpPr>
            <p:cNvPr id="20" name="Rectangle 19">
              <a:extLst>
                <a:ext uri="{FF2B5EF4-FFF2-40B4-BE49-F238E27FC236}">
                  <a16:creationId xmlns:a16="http://schemas.microsoft.com/office/drawing/2014/main" id="{8465CA6E-3AC2-4970-8E8A-246CAA115167}"/>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348AD7CF-6ECA-4855-8C35-536F59576DC1}"/>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06451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fade">
                                      <p:cBhvr>
                                        <p:cTn id="19"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build="p"/>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https://us-api.asm.skype.com/v1/objects/0-cus-d9-12e3b70766cb5809f1d314c14e3ded12/views/imgpsh_mobile_save">
            <a:extLst>
              <a:ext uri="{FF2B5EF4-FFF2-40B4-BE49-F238E27FC236}">
                <a16:creationId xmlns:a16="http://schemas.microsoft.com/office/drawing/2014/main" id="{82E65FEE-61AC-424B-8C61-30905D8ED9DA}"/>
              </a:ext>
            </a:extLst>
          </p:cNvPr>
          <p:cNvSpPr>
            <a:spLocks noChangeAspect="1" noChangeArrowheads="1"/>
          </p:cNvSpPr>
          <p:nvPr/>
        </p:nvSpPr>
        <p:spPr bwMode="auto">
          <a:xfrm>
            <a:off x="1457325" y="933450"/>
            <a:ext cx="9277350" cy="4991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7" name="Picture 6" descr="A close up of a sign&#10;&#10;Description automatically generated">
            <a:extLst>
              <a:ext uri="{FF2B5EF4-FFF2-40B4-BE49-F238E27FC236}">
                <a16:creationId xmlns:a16="http://schemas.microsoft.com/office/drawing/2014/main" id="{42C423FD-8D77-4FA6-B26A-67450A735D08}"/>
              </a:ext>
            </a:extLst>
          </p:cNvPr>
          <p:cNvPicPr>
            <a:picLocks noChangeAspect="1"/>
          </p:cNvPicPr>
          <p:nvPr/>
        </p:nvPicPr>
        <p:blipFill>
          <a:blip r:embed="rId3"/>
          <a:stretch>
            <a:fillRect/>
          </a:stretch>
        </p:blipFill>
        <p:spPr>
          <a:xfrm>
            <a:off x="867102" y="204650"/>
            <a:ext cx="10105697" cy="1835120"/>
          </a:xfrm>
          <a:prstGeom prst="rect">
            <a:avLst/>
          </a:prstGeom>
        </p:spPr>
      </p:pic>
      <p:sp>
        <p:nvSpPr>
          <p:cNvPr id="2" name="Rectangle 1">
            <a:extLst>
              <a:ext uri="{FF2B5EF4-FFF2-40B4-BE49-F238E27FC236}">
                <a16:creationId xmlns:a16="http://schemas.microsoft.com/office/drawing/2014/main" id="{4109E3E7-A529-436B-A746-6774869372A9}"/>
              </a:ext>
            </a:extLst>
          </p:cNvPr>
          <p:cNvSpPr/>
          <p:nvPr/>
        </p:nvSpPr>
        <p:spPr>
          <a:xfrm>
            <a:off x="2397457" y="3282834"/>
            <a:ext cx="6451268" cy="363946"/>
          </a:xfrm>
          <a:prstGeom prst="rect">
            <a:avLst/>
          </a:prstGeom>
        </p:spPr>
        <p:txBody>
          <a:bodyPr wrap="square">
            <a:spAutoFit/>
          </a:bodyPr>
          <a:lstStyle/>
          <a:p>
            <a:pPr lvl="0"/>
            <a:endParaRPr lang="en-US"/>
          </a:p>
        </p:txBody>
      </p:sp>
      <p:pic>
        <p:nvPicPr>
          <p:cNvPr id="8" name="Picture 7" descr="A Tailwind Traders sign in front of a building that represents the Tailwind Traders website">
            <a:extLst>
              <a:ext uri="{FF2B5EF4-FFF2-40B4-BE49-F238E27FC236}">
                <a16:creationId xmlns:a16="http://schemas.microsoft.com/office/drawing/2014/main" id="{E352D019-5935-4D64-AB5B-3596166DDE51}"/>
              </a:ext>
            </a:extLst>
          </p:cNvPr>
          <p:cNvPicPr>
            <a:picLocks noChangeAspect="1"/>
          </p:cNvPicPr>
          <p:nvPr/>
        </p:nvPicPr>
        <p:blipFill>
          <a:blip r:embed="rId4"/>
          <a:stretch>
            <a:fillRect/>
          </a:stretch>
        </p:blipFill>
        <p:spPr>
          <a:xfrm>
            <a:off x="2397457" y="2427889"/>
            <a:ext cx="7585211" cy="3679442"/>
          </a:xfrm>
          <a:prstGeom prst="rect">
            <a:avLst/>
          </a:prstGeom>
        </p:spPr>
      </p:pic>
      <p:sp>
        <p:nvSpPr>
          <p:cNvPr id="3" name="Rectangle 2">
            <a:extLst>
              <a:ext uri="{FF2B5EF4-FFF2-40B4-BE49-F238E27FC236}">
                <a16:creationId xmlns:a16="http://schemas.microsoft.com/office/drawing/2014/main" id="{99E70A10-6401-4BD6-96DC-E9E7227A8513}"/>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1B8B9BC3-B738-4B90-BC3C-73F33CBE27CE}"/>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6" name="TextBox 5">
            <a:extLst>
              <a:ext uri="{FF2B5EF4-FFF2-40B4-BE49-F238E27FC236}">
                <a16:creationId xmlns:a16="http://schemas.microsoft.com/office/drawing/2014/main" id="{CA36E208-6A91-47FA-9451-64C8AFC6F55C}"/>
              </a:ext>
            </a:extLst>
          </p:cNvPr>
          <p:cNvSpPr txBox="1"/>
          <p:nvPr/>
        </p:nvSpPr>
        <p:spPr>
          <a:xfrm rot="20832837">
            <a:off x="1438602" y="1824038"/>
            <a:ext cx="8792792" cy="2646878"/>
          </a:xfrm>
          <a:prstGeom prst="rect">
            <a:avLst/>
          </a:prstGeom>
          <a:noFill/>
        </p:spPr>
        <p:txBody>
          <a:bodyPr wrap="none" rtlCol="0">
            <a:spAutoFit/>
          </a:bodyPr>
          <a:lstStyle/>
          <a:p>
            <a:r>
              <a:rPr lang="en-GB" sz="16600" b="1" dirty="0">
                <a:ln w="22225">
                  <a:solidFill>
                    <a:schemeClr val="accent2"/>
                  </a:solidFill>
                  <a:prstDash val="solid"/>
                </a:ln>
                <a:solidFill>
                  <a:schemeClr val="accent2">
                    <a:lumMod val="40000"/>
                    <a:lumOff val="60000"/>
                  </a:schemeClr>
                </a:solidFill>
                <a:latin typeface="Bangers" panose="00000500000000000000" pitchFamily="2" charset="0"/>
              </a:rPr>
              <a:t>THE WEBSITE</a:t>
            </a:r>
          </a:p>
        </p:txBody>
      </p:sp>
    </p:spTree>
    <p:extLst>
      <p:ext uri="{BB962C8B-B14F-4D97-AF65-F5344CB8AC3E}">
        <p14:creationId xmlns:p14="http://schemas.microsoft.com/office/powerpoint/2010/main" val="435898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4_Office Theme">
  <a:themeElements>
    <a:clrScheme name="Azure Dev">
      <a:dk1>
        <a:srgbClr val="007EBA"/>
      </a:dk1>
      <a:lt1>
        <a:srgbClr val="FFFFFF"/>
      </a:lt1>
      <a:dk2>
        <a:srgbClr val="44546A"/>
      </a:dk2>
      <a:lt2>
        <a:srgbClr val="E3E4E3"/>
      </a:lt2>
      <a:accent1>
        <a:srgbClr val="4C4D4C"/>
      </a:accent1>
      <a:accent2>
        <a:srgbClr val="00A3D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Azure Dev">
      <a:dk1>
        <a:srgbClr val="007EBA"/>
      </a:dk1>
      <a:lt1>
        <a:srgbClr val="FFFFFF"/>
      </a:lt1>
      <a:dk2>
        <a:srgbClr val="44546A"/>
      </a:dk2>
      <a:lt2>
        <a:srgbClr val="E3E4E3"/>
      </a:lt2>
      <a:accent1>
        <a:srgbClr val="4C4D4C"/>
      </a:accent1>
      <a:accent2>
        <a:srgbClr val="00A3D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5.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6.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8.xml><?xml version="1.0" encoding="utf-8"?>
<a:theme xmlns:a="http://schemas.openxmlformats.org/drawingml/2006/main" name="Azure Global">
  <a:themeElements>
    <a:clrScheme name="Azure">
      <a:dk1>
        <a:srgbClr val="000000"/>
      </a:dk1>
      <a:lt1>
        <a:srgbClr val="FFFFFF"/>
      </a:lt1>
      <a:dk2>
        <a:srgbClr val="0078D4"/>
      </a:dk2>
      <a:lt2>
        <a:srgbClr val="F2F2F2"/>
      </a:lt2>
      <a:accent1>
        <a:srgbClr val="0078D4"/>
      </a:accent1>
      <a:accent2>
        <a:srgbClr val="50E6FF"/>
      </a:accent2>
      <a:accent3>
        <a:srgbClr val="E6E6E6"/>
      </a:accent3>
      <a:accent4>
        <a:srgbClr val="ACACAC"/>
      </a:accent4>
      <a:accent5>
        <a:srgbClr val="737373"/>
      </a:accent5>
      <a:accent6>
        <a:srgbClr val="243A5E"/>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1415</Words>
  <Application>Microsoft Office PowerPoint</Application>
  <PresentationFormat>Widescreen</PresentationFormat>
  <Paragraphs>293</Paragraphs>
  <Slides>33</Slides>
  <Notes>26</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33</vt:i4>
      </vt:variant>
    </vt:vector>
  </HeadingPairs>
  <TitlesOfParts>
    <vt:vector size="54" baseType="lpstr">
      <vt:lpstr>Arial</vt:lpstr>
      <vt:lpstr>Bangers</vt:lpstr>
      <vt:lpstr>Calibri</vt:lpstr>
      <vt:lpstr>Calibri Light</vt:lpstr>
      <vt:lpstr>Calibri Light (Headings)</vt:lpstr>
      <vt:lpstr>Consolas</vt:lpstr>
      <vt:lpstr>Myriad Pro</vt:lpstr>
      <vt:lpstr>Segoe UI</vt:lpstr>
      <vt:lpstr>Segoe UI Light</vt:lpstr>
      <vt:lpstr>Segoe UI Semibold</vt:lpstr>
      <vt:lpstr>Segoe UI Semilight</vt:lpstr>
      <vt:lpstr>Times New Roman</vt:lpstr>
      <vt:lpstr>Wingdings</vt:lpstr>
      <vt:lpstr>4_Office Theme</vt:lpstr>
      <vt:lpstr>5_Office Theme</vt:lpstr>
      <vt:lpstr>2_5-50203_Microsoft_Ignite_Template</vt:lpstr>
      <vt:lpstr>Black Template</vt:lpstr>
      <vt:lpstr>White Template</vt:lpstr>
      <vt:lpstr>Azure 1</vt:lpstr>
      <vt:lpstr>1_White Template</vt:lpstr>
      <vt:lpstr>Azure Global</vt:lpstr>
      <vt:lpstr>PowerPoint Presentation</vt:lpstr>
      <vt:lpstr>Who am I?</vt:lpstr>
      <vt:lpstr>PowerPoint Presentation</vt:lpstr>
      <vt:lpstr>Hybrid Cloud </vt:lpstr>
      <vt:lpstr>I’d love to answer your questions</vt:lpstr>
      <vt:lpstr>IT environments are evolving</vt:lpstr>
      <vt:lpstr>PowerPoint Presentation</vt:lpstr>
      <vt:lpstr>Tailwind Traders challenges</vt:lpstr>
      <vt:lpstr>PowerPoint Presentation</vt:lpstr>
      <vt:lpstr>Traffic Manager</vt:lpstr>
      <vt:lpstr>PowerPoint Presentation</vt:lpstr>
      <vt:lpstr>PowerPoint Presentation</vt:lpstr>
      <vt:lpstr>Traffic View</vt:lpstr>
      <vt:lpstr>PowerPoint Presentation</vt:lpstr>
      <vt:lpstr>Windows Admin Center</vt:lpstr>
      <vt:lpstr>Server management reimagined</vt:lpstr>
      <vt:lpstr>PowerPoint Presentation</vt:lpstr>
      <vt:lpstr>Windows Admin Center Partners </vt:lpstr>
      <vt:lpstr>PowerPoint Presentation</vt:lpstr>
      <vt:lpstr>PowerPoint Presentation</vt:lpstr>
      <vt:lpstr>PowerPoint Presentation</vt:lpstr>
      <vt:lpstr>PowerPoint Presentation</vt:lpstr>
      <vt:lpstr>Azure Arc enabled servers Bring on-premises and multi-cloud servers to Azure with Azure Arc</vt:lpstr>
      <vt:lpstr>Azure Arc enabled servers Azure Arc enabled servers are auto-enrolled with additional Azure services</vt:lpstr>
      <vt:lpstr>PowerPoint Presentation</vt:lpstr>
      <vt:lpstr>PowerPoint Presentation</vt:lpstr>
      <vt:lpstr>PowerPoint Presentation</vt:lpstr>
      <vt:lpstr>Tailwind Traders using Hybrid file shares via Azure File Sync </vt:lpstr>
      <vt:lpstr>PowerPoint Presentation</vt:lpstr>
      <vt:lpstr>PowerPoint Presentation</vt:lpstr>
      <vt:lpstr>PowerPoint Presentation</vt:lpstr>
      <vt:lpstr>In this session you learned about:</vt:lpstr>
      <vt:lpstr>Thank you!  Resources: https://aka.ms/azurehybrid-devsum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2021-05-24T08:20:24Z</dcterms:created>
  <dcterms:modified xsi:type="dcterms:W3CDTF">2021-05-24T08:20:30Z</dcterms:modified>
</cp:coreProperties>
</file>